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DM Sans" pitchFamily="2" charset="0"/>
      <p:regular r:id="rId18"/>
      <p:bold r:id="rId19"/>
      <p:italic r:id="rId20"/>
      <p:boldItalic r:id="rId21"/>
    </p:embeddedFont>
    <p:embeddedFont>
      <p:font typeface="DM Sans Bold" charset="0"/>
      <p:regular r:id="rId22"/>
    </p:embeddedFont>
    <p:embeddedFont>
      <p:font typeface="DM Sans Italics" panose="020B0604020202020204" charset="0"/>
      <p:regular r:id="rId23"/>
    </p:embeddedFont>
    <p:embeddedFont>
      <p:font typeface="Now 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heme" Target="theme/theme1.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png>
</file>

<file path=ppt/media/image32.pn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5.sv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svg"/><Relationship Id="rId7" Type="http://schemas.openxmlformats.org/officeDocument/2006/relationships/image" Target="../media/image38.svg"/><Relationship Id="rId2"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svg"/><Relationship Id="rId4" Type="http://schemas.openxmlformats.org/officeDocument/2006/relationships/image" Target="../media/image35.png"/><Relationship Id="rId9" Type="http://schemas.openxmlformats.org/officeDocument/2006/relationships/image" Target="../media/image40.svg"/></Relationships>
</file>

<file path=ppt/slides/_rels/slide12.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43.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7.svg"/><Relationship Id="rId5" Type="http://schemas.openxmlformats.org/officeDocument/2006/relationships/image" Target="../media/image11.sv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svg"/></Relationships>
</file>

<file path=ppt/slides/_rels/slide5.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9.svg"/><Relationship Id="rId7"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10" Type="http://schemas.openxmlformats.org/officeDocument/2006/relationships/image" Target="../media/image25.svg"/><Relationship Id="rId4" Type="http://schemas.openxmlformats.org/officeDocument/2006/relationships/image" Target="../media/image6.png"/><Relationship Id="rId9" Type="http://schemas.openxmlformats.org/officeDocument/2006/relationships/image" Target="../media/image24.png"/></Relationships>
</file>

<file path=ppt/slides/_rels/slide6.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9.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1392544" y="4154952"/>
            <a:ext cx="11958151" cy="1929323"/>
            <a:chOff x="0" y="0"/>
            <a:chExt cx="3149472" cy="508135"/>
          </a:xfrm>
        </p:grpSpPr>
        <p:sp>
          <p:nvSpPr>
            <p:cNvPr id="3" name="Freeform 3"/>
            <p:cNvSpPr/>
            <p:nvPr/>
          </p:nvSpPr>
          <p:spPr>
            <a:xfrm>
              <a:off x="0" y="0"/>
              <a:ext cx="3149472" cy="508135"/>
            </a:xfrm>
            <a:custGeom>
              <a:avLst/>
              <a:gdLst/>
              <a:ahLst/>
              <a:cxnLst/>
              <a:rect l="l" t="t" r="r" b="b"/>
              <a:pathLst>
                <a:path w="3149472" h="508135">
                  <a:moveTo>
                    <a:pt x="0" y="0"/>
                  </a:moveTo>
                  <a:lnTo>
                    <a:pt x="3149472" y="0"/>
                  </a:lnTo>
                  <a:lnTo>
                    <a:pt x="3149472" y="508135"/>
                  </a:lnTo>
                  <a:lnTo>
                    <a:pt x="0" y="508135"/>
                  </a:lnTo>
                  <a:close/>
                </a:path>
              </a:pathLst>
            </a:custGeom>
            <a:solidFill>
              <a:srgbClr val="145DA0"/>
            </a:solidFill>
          </p:spPr>
          <p:txBody>
            <a:bodyPr/>
            <a:lstStyle/>
            <a:p>
              <a:endParaRPr lang="en-IN"/>
            </a:p>
          </p:txBody>
        </p:sp>
        <p:sp>
          <p:nvSpPr>
            <p:cNvPr id="4" name="TextBox 4"/>
            <p:cNvSpPr txBox="1"/>
            <p:nvPr/>
          </p:nvSpPr>
          <p:spPr>
            <a:xfrm>
              <a:off x="0" y="-28575"/>
              <a:ext cx="3149472" cy="536710"/>
            </a:xfrm>
            <a:prstGeom prst="rect">
              <a:avLst/>
            </a:prstGeom>
          </p:spPr>
          <p:txBody>
            <a:bodyPr lIns="50800" tIns="50800" rIns="50800" bIns="50800" rtlCol="0" anchor="ctr"/>
            <a:lstStyle/>
            <a:p>
              <a:pPr algn="ctr">
                <a:lnSpc>
                  <a:spcPts val="2590"/>
                </a:lnSpc>
              </a:pPr>
              <a:endParaRPr/>
            </a:p>
          </p:txBody>
        </p:sp>
      </p:grpSp>
      <p:sp>
        <p:nvSpPr>
          <p:cNvPr id="5" name="Freeform 5"/>
          <p:cNvSpPr/>
          <p:nvPr/>
        </p:nvSpPr>
        <p:spPr>
          <a:xfrm>
            <a:off x="11208957" y="-1011147"/>
            <a:ext cx="2647750" cy="2647750"/>
          </a:xfrm>
          <a:custGeom>
            <a:avLst/>
            <a:gdLst/>
            <a:ahLst/>
            <a:cxnLst/>
            <a:rect l="l" t="t" r="r" b="b"/>
            <a:pathLst>
              <a:path w="2647750" h="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573748" y="7027179"/>
            <a:ext cx="7863707" cy="2838662"/>
          </a:xfrm>
          <a:prstGeom prst="rect">
            <a:avLst/>
          </a:prstGeom>
        </p:spPr>
        <p:txBody>
          <a:bodyPr lIns="0" tIns="0" rIns="0" bIns="0" rtlCol="0" anchor="t">
            <a:spAutoFit/>
          </a:bodyPr>
          <a:lstStyle/>
          <a:p>
            <a:pPr>
              <a:lnSpc>
                <a:spcPts val="3703"/>
              </a:lnSpc>
            </a:pPr>
            <a:r>
              <a:rPr lang="en-US" sz="3011" dirty="0">
                <a:solidFill>
                  <a:srgbClr val="56AEFF"/>
                </a:solidFill>
                <a:latin typeface="DM Sans Italics"/>
              </a:rPr>
              <a:t>Presented by: Abhinav Rawat</a:t>
            </a:r>
          </a:p>
          <a:p>
            <a:pPr>
              <a:lnSpc>
                <a:spcPts val="3703"/>
              </a:lnSpc>
            </a:pPr>
            <a:r>
              <a:rPr lang="en-US" sz="3011" dirty="0">
                <a:solidFill>
                  <a:srgbClr val="56AEFF"/>
                </a:solidFill>
                <a:latin typeface="DM Sans Italics"/>
              </a:rPr>
              <a:t>Roll No: 2110990055</a:t>
            </a:r>
          </a:p>
          <a:p>
            <a:pPr>
              <a:lnSpc>
                <a:spcPts val="3703"/>
              </a:lnSpc>
            </a:pPr>
            <a:r>
              <a:rPr lang="en-US" sz="3011" dirty="0">
                <a:solidFill>
                  <a:srgbClr val="56AEFF"/>
                </a:solidFill>
                <a:latin typeface="DM Sans Italics"/>
              </a:rPr>
              <a:t>Group No: G05</a:t>
            </a:r>
          </a:p>
          <a:p>
            <a:pPr>
              <a:lnSpc>
                <a:spcPts val="3703"/>
              </a:lnSpc>
            </a:pPr>
            <a:r>
              <a:rPr lang="en-US" sz="3011" dirty="0">
                <a:solidFill>
                  <a:srgbClr val="56AEFF"/>
                </a:solidFill>
                <a:latin typeface="DM Sans Italics"/>
              </a:rPr>
              <a:t>Total No of Pages: 20</a:t>
            </a:r>
          </a:p>
          <a:p>
            <a:pPr>
              <a:lnSpc>
                <a:spcPts val="3703"/>
              </a:lnSpc>
            </a:pPr>
            <a:r>
              <a:rPr lang="en-US" sz="3011" dirty="0">
                <a:solidFill>
                  <a:srgbClr val="56AEFF"/>
                </a:solidFill>
                <a:latin typeface="DM Sans Italics"/>
              </a:rPr>
              <a:t>Submitted To - Mr. Lavish Arora</a:t>
            </a:r>
          </a:p>
          <a:p>
            <a:pPr marL="0" lvl="0" indent="0" algn="l">
              <a:lnSpc>
                <a:spcPts val="3703"/>
              </a:lnSpc>
              <a:spcBef>
                <a:spcPct val="0"/>
              </a:spcBef>
            </a:pPr>
            <a:endParaRPr lang="en-US" sz="3011" dirty="0">
              <a:solidFill>
                <a:srgbClr val="56AEFF"/>
              </a:solidFill>
              <a:latin typeface="DM Sans Italics"/>
            </a:endParaRPr>
          </a:p>
        </p:txBody>
      </p:sp>
      <p:sp>
        <p:nvSpPr>
          <p:cNvPr id="7" name="Freeform 7"/>
          <p:cNvSpPr/>
          <p:nvPr/>
        </p:nvSpPr>
        <p:spPr>
          <a:xfrm>
            <a:off x="-295175" y="8630507"/>
            <a:ext cx="2647750" cy="2647750"/>
          </a:xfrm>
          <a:custGeom>
            <a:avLst/>
            <a:gdLst/>
            <a:ahLst/>
            <a:cxnLst/>
            <a:rect l="l" t="t" r="r" b="b"/>
            <a:pathLst>
              <a:path w="2647750" h="2647750">
                <a:moveTo>
                  <a:pt x="0" y="0"/>
                </a:moveTo>
                <a:lnTo>
                  <a:pt x="2647750" y="0"/>
                </a:lnTo>
                <a:lnTo>
                  <a:pt x="2647750" y="2647751"/>
                </a:lnTo>
                <a:lnTo>
                  <a:pt x="0" y="26477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8" name="Freeform 8"/>
          <p:cNvSpPr/>
          <p:nvPr/>
        </p:nvSpPr>
        <p:spPr>
          <a:xfrm>
            <a:off x="1401475" y="2027501"/>
            <a:ext cx="5111765" cy="719699"/>
          </a:xfrm>
          <a:custGeom>
            <a:avLst/>
            <a:gdLst/>
            <a:ahLst/>
            <a:cxnLst/>
            <a:rect l="l" t="t" r="r" b="b"/>
            <a:pathLst>
              <a:path w="5111765" h="719699">
                <a:moveTo>
                  <a:pt x="0" y="0"/>
                </a:moveTo>
                <a:lnTo>
                  <a:pt x="5111765" y="0"/>
                </a:lnTo>
                <a:lnTo>
                  <a:pt x="5111765" y="719698"/>
                </a:lnTo>
                <a:lnTo>
                  <a:pt x="0" y="719698"/>
                </a:lnTo>
                <a:lnTo>
                  <a:pt x="0" y="0"/>
                </a:lnTo>
                <a:close/>
              </a:path>
            </a:pathLst>
          </a:custGeom>
          <a:blipFill>
            <a:blip r:embed="rId4"/>
            <a:stretch>
              <a:fillRect t="-1639" b="-1639"/>
            </a:stretch>
          </a:blipFill>
        </p:spPr>
        <p:txBody>
          <a:bodyPr/>
          <a:lstStyle/>
          <a:p>
            <a:endParaRPr lang="en-IN"/>
          </a:p>
        </p:txBody>
      </p:sp>
      <p:sp>
        <p:nvSpPr>
          <p:cNvPr id="9" name="TextBox 9"/>
          <p:cNvSpPr txBox="1"/>
          <p:nvPr/>
        </p:nvSpPr>
        <p:spPr>
          <a:xfrm>
            <a:off x="1401475" y="3597489"/>
            <a:ext cx="10959085" cy="1739697"/>
          </a:xfrm>
          <a:prstGeom prst="rect">
            <a:avLst/>
          </a:prstGeom>
        </p:spPr>
        <p:txBody>
          <a:bodyPr lIns="0" tIns="0" rIns="0" bIns="0" rtlCol="0" anchor="t">
            <a:spAutoFit/>
          </a:bodyPr>
          <a:lstStyle/>
          <a:p>
            <a:pPr>
              <a:lnSpc>
                <a:spcPts val="13568"/>
              </a:lnSpc>
            </a:pPr>
            <a:r>
              <a:rPr lang="en-US" sz="11306">
                <a:solidFill>
                  <a:srgbClr val="FFFBFB"/>
                </a:solidFill>
                <a:latin typeface="Now Bold"/>
              </a:rPr>
              <a:t>FRONT-END</a:t>
            </a:r>
          </a:p>
        </p:txBody>
      </p:sp>
      <p:sp>
        <p:nvSpPr>
          <p:cNvPr id="10" name="TextBox 10"/>
          <p:cNvSpPr txBox="1"/>
          <p:nvPr/>
        </p:nvSpPr>
        <p:spPr>
          <a:xfrm>
            <a:off x="6881017" y="1955879"/>
            <a:ext cx="2126388" cy="791320"/>
          </a:xfrm>
          <a:prstGeom prst="rect">
            <a:avLst/>
          </a:prstGeom>
        </p:spPr>
        <p:txBody>
          <a:bodyPr lIns="0" tIns="0" rIns="0" bIns="0" rtlCol="0" anchor="t">
            <a:spAutoFit/>
          </a:bodyPr>
          <a:lstStyle/>
          <a:p>
            <a:pPr>
              <a:lnSpc>
                <a:spcPts val="3131"/>
              </a:lnSpc>
            </a:pPr>
            <a:r>
              <a:rPr lang="en-US" sz="2545" spc="-50">
                <a:solidFill>
                  <a:srgbClr val="56AEFF"/>
                </a:solidFill>
                <a:latin typeface="DM Sans Italics"/>
              </a:rPr>
              <a:t>E-Commerce Website</a:t>
            </a:r>
          </a:p>
        </p:txBody>
      </p:sp>
      <p:sp>
        <p:nvSpPr>
          <p:cNvPr id="11" name="TextBox 11"/>
          <p:cNvSpPr txBox="1"/>
          <p:nvPr/>
        </p:nvSpPr>
        <p:spPr>
          <a:xfrm>
            <a:off x="1573748" y="5327661"/>
            <a:ext cx="9659937" cy="1728833"/>
          </a:xfrm>
          <a:prstGeom prst="rect">
            <a:avLst/>
          </a:prstGeom>
        </p:spPr>
        <p:txBody>
          <a:bodyPr lIns="0" tIns="0" rIns="0" bIns="0" rtlCol="0" anchor="t">
            <a:spAutoFit/>
          </a:bodyPr>
          <a:lstStyle/>
          <a:p>
            <a:pPr>
              <a:lnSpc>
                <a:spcPts val="13568"/>
              </a:lnSpc>
            </a:pPr>
            <a:r>
              <a:rPr lang="en-US" sz="11306">
                <a:solidFill>
                  <a:srgbClr val="56AEFF"/>
                </a:solidFill>
                <a:latin typeface="Now Bold"/>
              </a:rPr>
              <a:t>PROJECT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Freeform 2"/>
          <p:cNvSpPr/>
          <p:nvPr/>
        </p:nvSpPr>
        <p:spPr>
          <a:xfrm>
            <a:off x="6975317" y="-2198044"/>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892467" y="8377832"/>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4" name="Freeform 4"/>
          <p:cNvSpPr/>
          <p:nvPr/>
        </p:nvSpPr>
        <p:spPr>
          <a:xfrm>
            <a:off x="7305723" y="2139322"/>
            <a:ext cx="10511708" cy="5676434"/>
          </a:xfrm>
          <a:custGeom>
            <a:avLst/>
            <a:gdLst/>
            <a:ahLst/>
            <a:cxnLst/>
            <a:rect l="l" t="t" r="r" b="b"/>
            <a:pathLst>
              <a:path w="10511708" h="5676434">
                <a:moveTo>
                  <a:pt x="0" y="0"/>
                </a:moveTo>
                <a:lnTo>
                  <a:pt x="10511708" y="0"/>
                </a:lnTo>
                <a:lnTo>
                  <a:pt x="10511708" y="5676434"/>
                </a:lnTo>
                <a:lnTo>
                  <a:pt x="0" y="5676434"/>
                </a:lnTo>
                <a:lnTo>
                  <a:pt x="0" y="0"/>
                </a:lnTo>
                <a:close/>
              </a:path>
            </a:pathLst>
          </a:custGeom>
          <a:blipFill>
            <a:blip r:embed="rId4"/>
            <a:stretch>
              <a:fillRect l="-10244" r="-12375" b="-1183"/>
            </a:stretch>
          </a:blipFill>
        </p:spPr>
        <p:txBody>
          <a:bodyPr/>
          <a:lstStyle/>
          <a:p>
            <a:endParaRPr lang="en-IN"/>
          </a:p>
        </p:txBody>
      </p:sp>
      <p:sp>
        <p:nvSpPr>
          <p:cNvPr id="5" name="TextBox 5"/>
          <p:cNvSpPr txBox="1"/>
          <p:nvPr/>
        </p:nvSpPr>
        <p:spPr>
          <a:xfrm>
            <a:off x="450777" y="3381464"/>
            <a:ext cx="6854946" cy="2310853"/>
          </a:xfrm>
          <a:prstGeom prst="rect">
            <a:avLst/>
          </a:prstGeom>
        </p:spPr>
        <p:txBody>
          <a:bodyPr lIns="0" tIns="0" rIns="0" bIns="0" rtlCol="0" anchor="t">
            <a:spAutoFit/>
          </a:bodyPr>
          <a:lstStyle/>
          <a:p>
            <a:pPr marL="0" lvl="0" indent="0">
              <a:lnSpc>
                <a:spcPts val="9205"/>
              </a:lnSpc>
              <a:spcBef>
                <a:spcPct val="0"/>
              </a:spcBef>
            </a:pPr>
            <a:r>
              <a:rPr lang="en-US" sz="7671">
                <a:solidFill>
                  <a:srgbClr val="56AEFF"/>
                </a:solidFill>
                <a:latin typeface="Now Bold"/>
              </a:rPr>
              <a:t>Single Product Page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14697329" y="6667836"/>
            <a:ext cx="8414387" cy="8414387"/>
          </a:xfrm>
          <a:custGeom>
            <a:avLst/>
            <a:gdLst/>
            <a:ahLst/>
            <a:cxnLst/>
            <a:rect l="l" t="t" r="r" b="b"/>
            <a:pathLst>
              <a:path w="8414387" h="8414387">
                <a:moveTo>
                  <a:pt x="0" y="0"/>
                </a:moveTo>
                <a:lnTo>
                  <a:pt x="8414387" y="0"/>
                </a:lnTo>
                <a:lnTo>
                  <a:pt x="8414387" y="8414387"/>
                </a:lnTo>
                <a:lnTo>
                  <a:pt x="0" y="8414387"/>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3" name="Group 3"/>
          <p:cNvGrpSpPr/>
          <p:nvPr/>
        </p:nvGrpSpPr>
        <p:grpSpPr>
          <a:xfrm>
            <a:off x="3960266" y="3326717"/>
            <a:ext cx="1142373" cy="11423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txBody>
            <a:bodyPr/>
            <a:lstStyle/>
            <a:p>
              <a:endParaRPr lang="en-IN"/>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sp>
        <p:nvSpPr>
          <p:cNvPr id="6" name="TextBox 6"/>
          <p:cNvSpPr txBox="1"/>
          <p:nvPr/>
        </p:nvSpPr>
        <p:spPr>
          <a:xfrm>
            <a:off x="3960266" y="1843196"/>
            <a:ext cx="10123241" cy="758658"/>
          </a:xfrm>
          <a:prstGeom prst="rect">
            <a:avLst/>
          </a:prstGeom>
        </p:spPr>
        <p:txBody>
          <a:bodyPr lIns="0" tIns="0" rIns="0" bIns="0" rtlCol="0" anchor="t">
            <a:spAutoFit/>
          </a:bodyPr>
          <a:lstStyle/>
          <a:p>
            <a:pPr marL="0" lvl="0" indent="0" algn="l">
              <a:lnSpc>
                <a:spcPts val="5861"/>
              </a:lnSpc>
              <a:spcBef>
                <a:spcPct val="0"/>
              </a:spcBef>
            </a:pPr>
            <a:r>
              <a:rPr lang="en-US" sz="4884">
                <a:solidFill>
                  <a:srgbClr val="FFFFFF"/>
                </a:solidFill>
                <a:latin typeface="Now Bold"/>
              </a:rPr>
              <a:t>FUTURE SCOPE</a:t>
            </a:r>
          </a:p>
        </p:txBody>
      </p:sp>
      <p:sp>
        <p:nvSpPr>
          <p:cNvPr id="7" name="TextBox 7"/>
          <p:cNvSpPr txBox="1"/>
          <p:nvPr/>
        </p:nvSpPr>
        <p:spPr>
          <a:xfrm>
            <a:off x="5286996" y="3317041"/>
            <a:ext cx="6015843" cy="1312643"/>
          </a:xfrm>
          <a:prstGeom prst="rect">
            <a:avLst/>
          </a:prstGeom>
        </p:spPr>
        <p:txBody>
          <a:bodyPr lIns="0" tIns="0" rIns="0" bIns="0" rtlCol="0" anchor="t">
            <a:spAutoFit/>
          </a:bodyPr>
          <a:lstStyle/>
          <a:p>
            <a:pPr>
              <a:lnSpc>
                <a:spcPts val="2664"/>
              </a:lnSpc>
            </a:pPr>
            <a:r>
              <a:rPr lang="en-US" sz="1931">
                <a:solidFill>
                  <a:srgbClr val="FFFFFF"/>
                </a:solidFill>
                <a:latin typeface="DM Sans"/>
              </a:rPr>
              <a:t>Consider developing a dedicated mobile application for "APPLIANCES" to provide a seamless and optimized shopping experience for mobile users.</a:t>
            </a:r>
          </a:p>
          <a:p>
            <a:pPr marL="0" lvl="0" indent="0">
              <a:lnSpc>
                <a:spcPts val="2664"/>
              </a:lnSpc>
              <a:spcBef>
                <a:spcPct val="0"/>
              </a:spcBef>
            </a:pPr>
            <a:endParaRPr lang="en-US" sz="1931">
              <a:solidFill>
                <a:srgbClr val="FFFFFF"/>
              </a:solidFill>
              <a:latin typeface="DM Sans"/>
            </a:endParaRPr>
          </a:p>
        </p:txBody>
      </p:sp>
      <p:sp>
        <p:nvSpPr>
          <p:cNvPr id="8" name="Freeform 8"/>
          <p:cNvSpPr/>
          <p:nvPr/>
        </p:nvSpPr>
        <p:spPr>
          <a:xfrm>
            <a:off x="4091090" y="3540652"/>
            <a:ext cx="733166" cy="714504"/>
          </a:xfrm>
          <a:custGeom>
            <a:avLst/>
            <a:gdLst/>
            <a:ahLst/>
            <a:cxnLst/>
            <a:rect l="l" t="t" r="r" b="b"/>
            <a:pathLst>
              <a:path w="733166" h="714504">
                <a:moveTo>
                  <a:pt x="0" y="0"/>
                </a:moveTo>
                <a:lnTo>
                  <a:pt x="733167" y="0"/>
                </a:lnTo>
                <a:lnTo>
                  <a:pt x="733167" y="714504"/>
                </a:lnTo>
                <a:lnTo>
                  <a:pt x="0" y="7145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grpSp>
        <p:nvGrpSpPr>
          <p:cNvPr id="9" name="Group 9"/>
          <p:cNvGrpSpPr/>
          <p:nvPr/>
        </p:nvGrpSpPr>
        <p:grpSpPr>
          <a:xfrm>
            <a:off x="3960266" y="5269171"/>
            <a:ext cx="1142373" cy="1142373"/>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txBody>
            <a:bodyPr/>
            <a:lstStyle/>
            <a:p>
              <a:endParaRPr lang="en-IN"/>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sp>
        <p:nvSpPr>
          <p:cNvPr id="12" name="TextBox 12"/>
          <p:cNvSpPr txBox="1"/>
          <p:nvPr/>
        </p:nvSpPr>
        <p:spPr>
          <a:xfrm>
            <a:off x="5286996" y="5240596"/>
            <a:ext cx="6362596" cy="1312643"/>
          </a:xfrm>
          <a:prstGeom prst="rect">
            <a:avLst/>
          </a:prstGeom>
        </p:spPr>
        <p:txBody>
          <a:bodyPr lIns="0" tIns="0" rIns="0" bIns="0" rtlCol="0" anchor="t">
            <a:spAutoFit/>
          </a:bodyPr>
          <a:lstStyle/>
          <a:p>
            <a:pPr marL="0" lvl="0" indent="0">
              <a:lnSpc>
                <a:spcPts val="2664"/>
              </a:lnSpc>
              <a:spcBef>
                <a:spcPct val="0"/>
              </a:spcBef>
            </a:pPr>
            <a:r>
              <a:rPr lang="en-US" sz="1931">
                <a:solidFill>
                  <a:srgbClr val="FFFFFF"/>
                </a:solidFill>
                <a:latin typeface="DM Sans"/>
              </a:rPr>
              <a:t>Implement advanced personalization techniques and artificial intelligence to provide customers with product recommendations, personalized content, and a tailored shopping experience.</a:t>
            </a:r>
          </a:p>
        </p:txBody>
      </p:sp>
      <p:sp>
        <p:nvSpPr>
          <p:cNvPr id="13" name="Freeform 13"/>
          <p:cNvSpPr/>
          <p:nvPr/>
        </p:nvSpPr>
        <p:spPr>
          <a:xfrm>
            <a:off x="4238649" y="5518134"/>
            <a:ext cx="585607" cy="669613"/>
          </a:xfrm>
          <a:custGeom>
            <a:avLst/>
            <a:gdLst/>
            <a:ahLst/>
            <a:cxnLst/>
            <a:rect l="l" t="t" r="r" b="b"/>
            <a:pathLst>
              <a:path w="585607" h="669613">
                <a:moveTo>
                  <a:pt x="0" y="0"/>
                </a:moveTo>
                <a:lnTo>
                  <a:pt x="585608" y="0"/>
                </a:lnTo>
                <a:lnTo>
                  <a:pt x="585608" y="669613"/>
                </a:lnTo>
                <a:lnTo>
                  <a:pt x="0" y="66961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grpSp>
        <p:nvGrpSpPr>
          <p:cNvPr id="14" name="Group 14"/>
          <p:cNvGrpSpPr/>
          <p:nvPr/>
        </p:nvGrpSpPr>
        <p:grpSpPr>
          <a:xfrm>
            <a:off x="3960266" y="7211957"/>
            <a:ext cx="1142373" cy="1142373"/>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txBody>
            <a:bodyPr/>
            <a:lstStyle/>
            <a:p>
              <a:endParaRPr lang="en-IN"/>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sp>
        <p:nvSpPr>
          <p:cNvPr id="17" name="TextBox 17"/>
          <p:cNvSpPr txBox="1"/>
          <p:nvPr/>
        </p:nvSpPr>
        <p:spPr>
          <a:xfrm>
            <a:off x="5286996" y="7183382"/>
            <a:ext cx="6015843" cy="1312643"/>
          </a:xfrm>
          <a:prstGeom prst="rect">
            <a:avLst/>
          </a:prstGeom>
        </p:spPr>
        <p:txBody>
          <a:bodyPr lIns="0" tIns="0" rIns="0" bIns="0" rtlCol="0" anchor="t">
            <a:spAutoFit/>
          </a:bodyPr>
          <a:lstStyle/>
          <a:p>
            <a:pPr>
              <a:lnSpc>
                <a:spcPts val="2664"/>
              </a:lnSpc>
            </a:pPr>
            <a:r>
              <a:rPr lang="en-US" sz="1931">
                <a:solidFill>
                  <a:srgbClr val="FFFFFF"/>
                </a:solidFill>
                <a:latin typeface="DM Sans"/>
              </a:rPr>
              <a:t>Introduce subscription services for regular appliance maintenance, filter replacements, or exclusive access to new products.</a:t>
            </a:r>
          </a:p>
          <a:p>
            <a:pPr marL="0" lvl="0" indent="0">
              <a:lnSpc>
                <a:spcPts val="2664"/>
              </a:lnSpc>
              <a:spcBef>
                <a:spcPct val="0"/>
              </a:spcBef>
            </a:pPr>
            <a:endParaRPr lang="en-US" sz="1931">
              <a:solidFill>
                <a:srgbClr val="FFFFFF"/>
              </a:solidFill>
              <a:latin typeface="DM Sans"/>
            </a:endParaRPr>
          </a:p>
        </p:txBody>
      </p:sp>
      <p:sp>
        <p:nvSpPr>
          <p:cNvPr id="18" name="Freeform 18"/>
          <p:cNvSpPr/>
          <p:nvPr/>
        </p:nvSpPr>
        <p:spPr>
          <a:xfrm>
            <a:off x="4258002" y="7459294"/>
            <a:ext cx="566255" cy="720926"/>
          </a:xfrm>
          <a:custGeom>
            <a:avLst/>
            <a:gdLst/>
            <a:ahLst/>
            <a:cxnLst/>
            <a:rect l="l" t="t" r="r" b="b"/>
            <a:pathLst>
              <a:path w="566255" h="720926">
                <a:moveTo>
                  <a:pt x="0" y="0"/>
                </a:moveTo>
                <a:lnTo>
                  <a:pt x="566255" y="0"/>
                </a:lnTo>
                <a:lnTo>
                  <a:pt x="566255" y="720927"/>
                </a:lnTo>
                <a:lnTo>
                  <a:pt x="0" y="72092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Freeform 2"/>
          <p:cNvSpPr/>
          <p:nvPr/>
        </p:nvSpPr>
        <p:spPr>
          <a:xfrm>
            <a:off x="16683520" y="1590911"/>
            <a:ext cx="2651835" cy="2651835"/>
          </a:xfrm>
          <a:custGeom>
            <a:avLst/>
            <a:gdLst/>
            <a:ahLst/>
            <a:cxnLst/>
            <a:rect l="l" t="t" r="r" b="b"/>
            <a:pathLst>
              <a:path w="2651835" h="2651835">
                <a:moveTo>
                  <a:pt x="0" y="0"/>
                </a:moveTo>
                <a:lnTo>
                  <a:pt x="2651835" y="0"/>
                </a:lnTo>
                <a:lnTo>
                  <a:pt x="2651835"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3" name="Group 3"/>
          <p:cNvGrpSpPr>
            <a:grpSpLocks noChangeAspect="1"/>
          </p:cNvGrpSpPr>
          <p:nvPr/>
        </p:nvGrpSpPr>
        <p:grpSpPr>
          <a:xfrm>
            <a:off x="10868490" y="2276472"/>
            <a:ext cx="7650679" cy="7650679"/>
            <a:chOff x="0" y="0"/>
            <a:chExt cx="3331210" cy="3331210"/>
          </a:xfrm>
        </p:grpSpPr>
        <p:sp>
          <p:nvSpPr>
            <p:cNvPr id="4" name="Freeform 4"/>
            <p:cNvSpPr/>
            <p:nvPr/>
          </p:nvSpPr>
          <p:spPr>
            <a:xfrm>
              <a:off x="0" y="0"/>
              <a:ext cx="3331210" cy="3331210"/>
            </a:xfrm>
            <a:custGeom>
              <a:avLst/>
              <a:gdLst/>
              <a:ahLst/>
              <a:cxnLst/>
              <a:rect l="l" t="t" r="r" b="b"/>
              <a:pathLst>
                <a:path w="3331210" h="3331210">
                  <a:moveTo>
                    <a:pt x="3331210" y="3331210"/>
                  </a:moveTo>
                  <a:lnTo>
                    <a:pt x="0" y="3331210"/>
                  </a:lnTo>
                  <a:cubicBezTo>
                    <a:pt x="0" y="1490980"/>
                    <a:pt x="1490980" y="0"/>
                    <a:pt x="3331210" y="0"/>
                  </a:cubicBezTo>
                  <a:lnTo>
                    <a:pt x="3331210" y="3331210"/>
                  </a:lnTo>
                  <a:close/>
                </a:path>
              </a:pathLst>
            </a:custGeom>
            <a:blipFill>
              <a:blip r:embed="rId4"/>
              <a:stretch>
                <a:fillRect l="-19300" r="-117161"/>
              </a:stretch>
            </a:blipFill>
          </p:spPr>
          <p:txBody>
            <a:bodyPr/>
            <a:lstStyle/>
            <a:p>
              <a:endParaRPr lang="en-IN"/>
            </a:p>
          </p:txBody>
        </p:sp>
      </p:grpSp>
      <p:sp>
        <p:nvSpPr>
          <p:cNvPr id="5" name="Freeform 5"/>
          <p:cNvSpPr/>
          <p:nvPr/>
        </p:nvSpPr>
        <p:spPr>
          <a:xfrm>
            <a:off x="-789475" y="-570381"/>
            <a:ext cx="2651835" cy="2651835"/>
          </a:xfrm>
          <a:custGeom>
            <a:avLst/>
            <a:gdLst/>
            <a:ahLst/>
            <a:cxnLst/>
            <a:rect l="l" t="t" r="r" b="b"/>
            <a:pathLst>
              <a:path w="2651835" h="2651835">
                <a:moveTo>
                  <a:pt x="0" y="0"/>
                </a:moveTo>
                <a:lnTo>
                  <a:pt x="2651836" y="0"/>
                </a:lnTo>
                <a:lnTo>
                  <a:pt x="2651836"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Freeform 6"/>
          <p:cNvSpPr/>
          <p:nvPr/>
        </p:nvSpPr>
        <p:spPr>
          <a:xfrm>
            <a:off x="1028700" y="1916622"/>
            <a:ext cx="5111765" cy="719699"/>
          </a:xfrm>
          <a:custGeom>
            <a:avLst/>
            <a:gdLst/>
            <a:ahLst/>
            <a:cxnLst/>
            <a:rect l="l" t="t" r="r" b="b"/>
            <a:pathLst>
              <a:path w="5111765" h="719699">
                <a:moveTo>
                  <a:pt x="0" y="0"/>
                </a:moveTo>
                <a:lnTo>
                  <a:pt x="5111765" y="0"/>
                </a:lnTo>
                <a:lnTo>
                  <a:pt x="5111765" y="719699"/>
                </a:lnTo>
                <a:lnTo>
                  <a:pt x="0" y="719699"/>
                </a:lnTo>
                <a:lnTo>
                  <a:pt x="0" y="0"/>
                </a:lnTo>
                <a:close/>
              </a:path>
            </a:pathLst>
          </a:custGeom>
          <a:blipFill>
            <a:blip r:embed="rId5"/>
            <a:stretch>
              <a:fillRect t="-1639" b="-1639"/>
            </a:stretch>
          </a:blipFill>
        </p:spPr>
        <p:txBody>
          <a:bodyPr/>
          <a:lstStyle/>
          <a:p>
            <a:endParaRPr lang="en-IN"/>
          </a:p>
        </p:txBody>
      </p:sp>
      <p:sp>
        <p:nvSpPr>
          <p:cNvPr id="7" name="TextBox 7"/>
          <p:cNvSpPr txBox="1"/>
          <p:nvPr/>
        </p:nvSpPr>
        <p:spPr>
          <a:xfrm>
            <a:off x="1028700" y="3953891"/>
            <a:ext cx="9027976" cy="1685235"/>
          </a:xfrm>
          <a:prstGeom prst="rect">
            <a:avLst/>
          </a:prstGeom>
        </p:spPr>
        <p:txBody>
          <a:bodyPr lIns="0" tIns="0" rIns="0" bIns="0" rtlCol="0" anchor="t">
            <a:spAutoFit/>
          </a:bodyPr>
          <a:lstStyle/>
          <a:p>
            <a:pPr marL="0" lvl="0" indent="0">
              <a:lnSpc>
                <a:spcPts val="13643"/>
              </a:lnSpc>
            </a:pPr>
            <a:r>
              <a:rPr lang="en-US" sz="9745" spc="594">
                <a:solidFill>
                  <a:srgbClr val="FFFFFF"/>
                </a:solidFill>
                <a:latin typeface="Now Bold"/>
              </a:rPr>
              <a:t>Thank You</a:t>
            </a:r>
          </a:p>
        </p:txBody>
      </p:sp>
      <p:sp>
        <p:nvSpPr>
          <p:cNvPr id="8" name="TextBox 8"/>
          <p:cNvSpPr txBox="1"/>
          <p:nvPr/>
        </p:nvSpPr>
        <p:spPr>
          <a:xfrm>
            <a:off x="6508242" y="1845001"/>
            <a:ext cx="2126388" cy="791320"/>
          </a:xfrm>
          <a:prstGeom prst="rect">
            <a:avLst/>
          </a:prstGeom>
        </p:spPr>
        <p:txBody>
          <a:bodyPr lIns="0" tIns="0" rIns="0" bIns="0" rtlCol="0" anchor="t">
            <a:spAutoFit/>
          </a:bodyPr>
          <a:lstStyle/>
          <a:p>
            <a:pPr>
              <a:lnSpc>
                <a:spcPts val="3131"/>
              </a:lnSpc>
            </a:pPr>
            <a:r>
              <a:rPr lang="en-US" sz="2545" spc="-50">
                <a:solidFill>
                  <a:srgbClr val="56AEFF"/>
                </a:solidFill>
                <a:latin typeface="DM Sans Italics"/>
              </a:rPr>
              <a:t>E-Commerce Website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a:off x="4433127" y="3021095"/>
            <a:ext cx="3036145" cy="2641234"/>
            <a:chOff x="0" y="0"/>
            <a:chExt cx="991873" cy="862860"/>
          </a:xfrm>
        </p:grpSpPr>
        <p:sp>
          <p:nvSpPr>
            <p:cNvPr id="3" name="Freeform 3"/>
            <p:cNvSpPr/>
            <p:nvPr/>
          </p:nvSpPr>
          <p:spPr>
            <a:xfrm>
              <a:off x="0" y="0"/>
              <a:ext cx="991873" cy="862860"/>
            </a:xfrm>
            <a:custGeom>
              <a:avLst/>
              <a:gdLst/>
              <a:ahLst/>
              <a:cxnLst/>
              <a:rect l="l" t="t" r="r" b="b"/>
              <a:pathLst>
                <a:path w="991873" h="862860">
                  <a:moveTo>
                    <a:pt x="0" y="0"/>
                  </a:moveTo>
                  <a:lnTo>
                    <a:pt x="991873" y="0"/>
                  </a:lnTo>
                  <a:lnTo>
                    <a:pt x="991873" y="862860"/>
                  </a:lnTo>
                  <a:lnTo>
                    <a:pt x="0" y="862860"/>
                  </a:lnTo>
                  <a:close/>
                </a:path>
              </a:pathLst>
            </a:custGeom>
            <a:solidFill>
              <a:srgbClr val="145DA0"/>
            </a:solidFill>
            <a:ln w="9525" cap="sq">
              <a:solidFill>
                <a:srgbClr val="FFFFFF"/>
              </a:solidFill>
              <a:prstDash val="solid"/>
              <a:miter/>
            </a:ln>
          </p:spPr>
          <p:txBody>
            <a:bodyPr/>
            <a:lstStyle/>
            <a:p>
              <a:endParaRPr lang="en-IN"/>
            </a:p>
          </p:txBody>
        </p:sp>
        <p:sp>
          <p:nvSpPr>
            <p:cNvPr id="4" name="TextBox 4"/>
            <p:cNvSpPr txBox="1"/>
            <p:nvPr/>
          </p:nvSpPr>
          <p:spPr>
            <a:xfrm>
              <a:off x="0" y="-38100"/>
              <a:ext cx="991873" cy="900960"/>
            </a:xfrm>
            <a:prstGeom prst="rect">
              <a:avLst/>
            </a:prstGeom>
          </p:spPr>
          <p:txBody>
            <a:bodyPr lIns="50800" tIns="50800" rIns="50800" bIns="50800" rtlCol="0" anchor="ctr"/>
            <a:lstStyle/>
            <a:p>
              <a:pPr algn="ctr">
                <a:lnSpc>
                  <a:spcPts val="3483"/>
                </a:lnSpc>
              </a:pPr>
              <a:endParaRPr/>
            </a:p>
          </p:txBody>
        </p:sp>
      </p:grpSp>
      <p:sp>
        <p:nvSpPr>
          <p:cNvPr id="5" name="AutoShape 5"/>
          <p:cNvSpPr/>
          <p:nvPr/>
        </p:nvSpPr>
        <p:spPr>
          <a:xfrm flipV="1">
            <a:off x="4604273" y="4829401"/>
            <a:ext cx="2559835" cy="0"/>
          </a:xfrm>
          <a:prstGeom prst="line">
            <a:avLst/>
          </a:prstGeom>
          <a:ln w="47625" cap="flat">
            <a:solidFill>
              <a:srgbClr val="FFFFFF"/>
            </a:solidFill>
            <a:prstDash val="solid"/>
            <a:headEnd type="none" w="sm" len="sm"/>
            <a:tailEnd type="none" w="sm" len="sm"/>
          </a:ln>
        </p:spPr>
        <p:txBody>
          <a:bodyPr/>
          <a:lstStyle/>
          <a:p>
            <a:endParaRPr lang="en-IN"/>
          </a:p>
        </p:txBody>
      </p:sp>
      <p:grpSp>
        <p:nvGrpSpPr>
          <p:cNvPr id="6" name="Group 6"/>
          <p:cNvGrpSpPr/>
          <p:nvPr/>
        </p:nvGrpSpPr>
        <p:grpSpPr>
          <a:xfrm>
            <a:off x="7753749" y="3021095"/>
            <a:ext cx="3036145" cy="2641234"/>
            <a:chOff x="0" y="0"/>
            <a:chExt cx="991873" cy="862860"/>
          </a:xfrm>
        </p:grpSpPr>
        <p:sp>
          <p:nvSpPr>
            <p:cNvPr id="7" name="Freeform 7"/>
            <p:cNvSpPr/>
            <p:nvPr/>
          </p:nvSpPr>
          <p:spPr>
            <a:xfrm>
              <a:off x="0" y="0"/>
              <a:ext cx="991873" cy="862860"/>
            </a:xfrm>
            <a:custGeom>
              <a:avLst/>
              <a:gdLst/>
              <a:ahLst/>
              <a:cxnLst/>
              <a:rect l="l" t="t" r="r" b="b"/>
              <a:pathLst>
                <a:path w="991873" h="862860">
                  <a:moveTo>
                    <a:pt x="0" y="0"/>
                  </a:moveTo>
                  <a:lnTo>
                    <a:pt x="991873" y="0"/>
                  </a:lnTo>
                  <a:lnTo>
                    <a:pt x="991873" y="862860"/>
                  </a:lnTo>
                  <a:lnTo>
                    <a:pt x="0" y="862860"/>
                  </a:lnTo>
                  <a:close/>
                </a:path>
              </a:pathLst>
            </a:custGeom>
            <a:solidFill>
              <a:srgbClr val="145DA0"/>
            </a:solidFill>
            <a:ln w="9525" cap="sq">
              <a:solidFill>
                <a:srgbClr val="FFFFFF"/>
              </a:solidFill>
              <a:prstDash val="solid"/>
              <a:miter/>
            </a:ln>
          </p:spPr>
          <p:txBody>
            <a:bodyPr/>
            <a:lstStyle/>
            <a:p>
              <a:endParaRPr lang="en-IN"/>
            </a:p>
          </p:txBody>
        </p:sp>
        <p:sp>
          <p:nvSpPr>
            <p:cNvPr id="8" name="TextBox 8"/>
            <p:cNvSpPr txBox="1"/>
            <p:nvPr/>
          </p:nvSpPr>
          <p:spPr>
            <a:xfrm>
              <a:off x="0" y="-38100"/>
              <a:ext cx="991873" cy="900960"/>
            </a:xfrm>
            <a:prstGeom prst="rect">
              <a:avLst/>
            </a:prstGeom>
          </p:spPr>
          <p:txBody>
            <a:bodyPr lIns="50800" tIns="50800" rIns="50800" bIns="50800" rtlCol="0" anchor="ctr"/>
            <a:lstStyle/>
            <a:p>
              <a:pPr algn="ctr">
                <a:lnSpc>
                  <a:spcPts val="3483"/>
                </a:lnSpc>
              </a:pPr>
              <a:endParaRPr/>
            </a:p>
          </p:txBody>
        </p:sp>
      </p:grpSp>
      <p:sp>
        <p:nvSpPr>
          <p:cNvPr id="9" name="AutoShape 9"/>
          <p:cNvSpPr/>
          <p:nvPr/>
        </p:nvSpPr>
        <p:spPr>
          <a:xfrm flipV="1">
            <a:off x="7924896" y="4829401"/>
            <a:ext cx="2559835" cy="0"/>
          </a:xfrm>
          <a:prstGeom prst="line">
            <a:avLst/>
          </a:prstGeom>
          <a:ln w="47625" cap="flat">
            <a:solidFill>
              <a:srgbClr val="FFFFFF"/>
            </a:solidFill>
            <a:prstDash val="solid"/>
            <a:headEnd type="none" w="sm" len="sm"/>
            <a:tailEnd type="none" w="sm" len="sm"/>
          </a:ln>
        </p:spPr>
        <p:txBody>
          <a:bodyPr/>
          <a:lstStyle/>
          <a:p>
            <a:endParaRPr lang="en-IN"/>
          </a:p>
        </p:txBody>
      </p:sp>
      <p:grpSp>
        <p:nvGrpSpPr>
          <p:cNvPr id="10" name="Group 10"/>
          <p:cNvGrpSpPr/>
          <p:nvPr/>
        </p:nvGrpSpPr>
        <p:grpSpPr>
          <a:xfrm>
            <a:off x="4433127" y="6258867"/>
            <a:ext cx="3036145" cy="2617388"/>
            <a:chOff x="0" y="0"/>
            <a:chExt cx="991873" cy="855070"/>
          </a:xfrm>
        </p:grpSpPr>
        <p:sp>
          <p:nvSpPr>
            <p:cNvPr id="11" name="Freeform 11"/>
            <p:cNvSpPr/>
            <p:nvPr/>
          </p:nvSpPr>
          <p:spPr>
            <a:xfrm>
              <a:off x="0" y="0"/>
              <a:ext cx="991873" cy="855070"/>
            </a:xfrm>
            <a:custGeom>
              <a:avLst/>
              <a:gdLst/>
              <a:ahLst/>
              <a:cxnLst/>
              <a:rect l="l" t="t" r="r" b="b"/>
              <a:pathLst>
                <a:path w="991873" h="855070">
                  <a:moveTo>
                    <a:pt x="0" y="0"/>
                  </a:moveTo>
                  <a:lnTo>
                    <a:pt x="991873" y="0"/>
                  </a:lnTo>
                  <a:lnTo>
                    <a:pt x="991873" y="855070"/>
                  </a:lnTo>
                  <a:lnTo>
                    <a:pt x="0" y="855070"/>
                  </a:lnTo>
                  <a:close/>
                </a:path>
              </a:pathLst>
            </a:custGeom>
            <a:solidFill>
              <a:srgbClr val="145DA0"/>
            </a:solidFill>
            <a:ln w="9525" cap="sq">
              <a:solidFill>
                <a:srgbClr val="FFFFFF"/>
              </a:solidFill>
              <a:prstDash val="solid"/>
              <a:miter/>
            </a:ln>
          </p:spPr>
          <p:txBody>
            <a:bodyPr/>
            <a:lstStyle/>
            <a:p>
              <a:endParaRPr lang="en-IN"/>
            </a:p>
          </p:txBody>
        </p:sp>
        <p:sp>
          <p:nvSpPr>
            <p:cNvPr id="12" name="TextBox 12"/>
            <p:cNvSpPr txBox="1"/>
            <p:nvPr/>
          </p:nvSpPr>
          <p:spPr>
            <a:xfrm>
              <a:off x="0" y="-38100"/>
              <a:ext cx="991873" cy="893170"/>
            </a:xfrm>
            <a:prstGeom prst="rect">
              <a:avLst/>
            </a:prstGeom>
          </p:spPr>
          <p:txBody>
            <a:bodyPr lIns="50800" tIns="50800" rIns="50800" bIns="50800" rtlCol="0" anchor="ctr"/>
            <a:lstStyle/>
            <a:p>
              <a:pPr algn="ctr">
                <a:lnSpc>
                  <a:spcPts val="3483"/>
                </a:lnSpc>
              </a:pPr>
              <a:endParaRPr/>
            </a:p>
          </p:txBody>
        </p:sp>
      </p:grpSp>
      <p:sp>
        <p:nvSpPr>
          <p:cNvPr id="13" name="AutoShape 13"/>
          <p:cNvSpPr/>
          <p:nvPr/>
        </p:nvSpPr>
        <p:spPr>
          <a:xfrm>
            <a:off x="4604273" y="8067173"/>
            <a:ext cx="2559835" cy="0"/>
          </a:xfrm>
          <a:prstGeom prst="line">
            <a:avLst/>
          </a:prstGeom>
          <a:ln w="47625" cap="flat">
            <a:solidFill>
              <a:srgbClr val="FFFFFF"/>
            </a:solidFill>
            <a:prstDash val="solid"/>
            <a:headEnd type="none" w="sm" len="sm"/>
            <a:tailEnd type="none" w="sm" len="sm"/>
          </a:ln>
        </p:spPr>
        <p:txBody>
          <a:bodyPr/>
          <a:lstStyle/>
          <a:p>
            <a:endParaRPr lang="en-IN"/>
          </a:p>
        </p:txBody>
      </p:sp>
      <p:grpSp>
        <p:nvGrpSpPr>
          <p:cNvPr id="14" name="Group 14"/>
          <p:cNvGrpSpPr/>
          <p:nvPr/>
        </p:nvGrpSpPr>
        <p:grpSpPr>
          <a:xfrm>
            <a:off x="7753749" y="6258867"/>
            <a:ext cx="3036145" cy="2617388"/>
            <a:chOff x="0" y="0"/>
            <a:chExt cx="991873" cy="855070"/>
          </a:xfrm>
        </p:grpSpPr>
        <p:sp>
          <p:nvSpPr>
            <p:cNvPr id="15" name="Freeform 15"/>
            <p:cNvSpPr/>
            <p:nvPr/>
          </p:nvSpPr>
          <p:spPr>
            <a:xfrm>
              <a:off x="0" y="0"/>
              <a:ext cx="991873" cy="855070"/>
            </a:xfrm>
            <a:custGeom>
              <a:avLst/>
              <a:gdLst/>
              <a:ahLst/>
              <a:cxnLst/>
              <a:rect l="l" t="t" r="r" b="b"/>
              <a:pathLst>
                <a:path w="991873" h="855070">
                  <a:moveTo>
                    <a:pt x="0" y="0"/>
                  </a:moveTo>
                  <a:lnTo>
                    <a:pt x="991873" y="0"/>
                  </a:lnTo>
                  <a:lnTo>
                    <a:pt x="991873" y="855070"/>
                  </a:lnTo>
                  <a:lnTo>
                    <a:pt x="0" y="855070"/>
                  </a:lnTo>
                  <a:close/>
                </a:path>
              </a:pathLst>
            </a:custGeom>
            <a:solidFill>
              <a:srgbClr val="145DA0"/>
            </a:solidFill>
            <a:ln w="9525" cap="sq">
              <a:solidFill>
                <a:srgbClr val="FFFFFF"/>
              </a:solidFill>
              <a:prstDash val="solid"/>
              <a:miter/>
            </a:ln>
          </p:spPr>
          <p:txBody>
            <a:bodyPr/>
            <a:lstStyle/>
            <a:p>
              <a:endParaRPr lang="en-IN"/>
            </a:p>
          </p:txBody>
        </p:sp>
        <p:sp>
          <p:nvSpPr>
            <p:cNvPr id="16" name="TextBox 16"/>
            <p:cNvSpPr txBox="1"/>
            <p:nvPr/>
          </p:nvSpPr>
          <p:spPr>
            <a:xfrm>
              <a:off x="0" y="-38100"/>
              <a:ext cx="991873" cy="893170"/>
            </a:xfrm>
            <a:prstGeom prst="rect">
              <a:avLst/>
            </a:prstGeom>
          </p:spPr>
          <p:txBody>
            <a:bodyPr lIns="50800" tIns="50800" rIns="50800" bIns="50800" rtlCol="0" anchor="ctr"/>
            <a:lstStyle/>
            <a:p>
              <a:pPr algn="ctr">
                <a:lnSpc>
                  <a:spcPts val="3483"/>
                </a:lnSpc>
              </a:pPr>
              <a:endParaRPr/>
            </a:p>
          </p:txBody>
        </p:sp>
      </p:grpSp>
      <p:sp>
        <p:nvSpPr>
          <p:cNvPr id="17" name="AutoShape 17"/>
          <p:cNvSpPr/>
          <p:nvPr/>
        </p:nvSpPr>
        <p:spPr>
          <a:xfrm flipV="1">
            <a:off x="7924896" y="8067173"/>
            <a:ext cx="2559835" cy="0"/>
          </a:xfrm>
          <a:prstGeom prst="line">
            <a:avLst/>
          </a:prstGeom>
          <a:ln w="47625" cap="flat">
            <a:solidFill>
              <a:srgbClr val="FFFFFF"/>
            </a:solidFill>
            <a:prstDash val="solid"/>
            <a:headEnd type="none" w="sm" len="sm"/>
            <a:tailEnd type="none" w="sm" len="sm"/>
          </a:ln>
        </p:spPr>
        <p:txBody>
          <a:bodyPr/>
          <a:lstStyle/>
          <a:p>
            <a:endParaRPr lang="en-IN"/>
          </a:p>
        </p:txBody>
      </p:sp>
      <p:grpSp>
        <p:nvGrpSpPr>
          <p:cNvPr id="18" name="Group 18"/>
          <p:cNvGrpSpPr/>
          <p:nvPr/>
        </p:nvGrpSpPr>
        <p:grpSpPr>
          <a:xfrm>
            <a:off x="11077642" y="3021095"/>
            <a:ext cx="3036145" cy="2641234"/>
            <a:chOff x="0" y="0"/>
            <a:chExt cx="991873" cy="862860"/>
          </a:xfrm>
        </p:grpSpPr>
        <p:sp>
          <p:nvSpPr>
            <p:cNvPr id="19" name="Freeform 19"/>
            <p:cNvSpPr/>
            <p:nvPr/>
          </p:nvSpPr>
          <p:spPr>
            <a:xfrm>
              <a:off x="0" y="0"/>
              <a:ext cx="991873" cy="862860"/>
            </a:xfrm>
            <a:custGeom>
              <a:avLst/>
              <a:gdLst/>
              <a:ahLst/>
              <a:cxnLst/>
              <a:rect l="l" t="t" r="r" b="b"/>
              <a:pathLst>
                <a:path w="991873" h="862860">
                  <a:moveTo>
                    <a:pt x="0" y="0"/>
                  </a:moveTo>
                  <a:lnTo>
                    <a:pt x="991873" y="0"/>
                  </a:lnTo>
                  <a:lnTo>
                    <a:pt x="991873" y="862860"/>
                  </a:lnTo>
                  <a:lnTo>
                    <a:pt x="0" y="862860"/>
                  </a:lnTo>
                  <a:close/>
                </a:path>
              </a:pathLst>
            </a:custGeom>
            <a:solidFill>
              <a:srgbClr val="145DA0"/>
            </a:solidFill>
            <a:ln w="9525" cap="sq">
              <a:solidFill>
                <a:srgbClr val="FFFFFF"/>
              </a:solidFill>
              <a:prstDash val="solid"/>
              <a:miter/>
            </a:ln>
          </p:spPr>
          <p:txBody>
            <a:bodyPr/>
            <a:lstStyle/>
            <a:p>
              <a:endParaRPr lang="en-IN"/>
            </a:p>
          </p:txBody>
        </p:sp>
        <p:sp>
          <p:nvSpPr>
            <p:cNvPr id="20" name="TextBox 20"/>
            <p:cNvSpPr txBox="1"/>
            <p:nvPr/>
          </p:nvSpPr>
          <p:spPr>
            <a:xfrm>
              <a:off x="0" y="-38100"/>
              <a:ext cx="991873" cy="900960"/>
            </a:xfrm>
            <a:prstGeom prst="rect">
              <a:avLst/>
            </a:prstGeom>
          </p:spPr>
          <p:txBody>
            <a:bodyPr lIns="50800" tIns="50800" rIns="50800" bIns="50800" rtlCol="0" anchor="ctr"/>
            <a:lstStyle/>
            <a:p>
              <a:pPr algn="ctr">
                <a:lnSpc>
                  <a:spcPts val="3483"/>
                </a:lnSpc>
              </a:pPr>
              <a:endParaRPr/>
            </a:p>
          </p:txBody>
        </p:sp>
      </p:grpSp>
      <p:sp>
        <p:nvSpPr>
          <p:cNvPr id="21" name="AutoShape 21"/>
          <p:cNvSpPr/>
          <p:nvPr/>
        </p:nvSpPr>
        <p:spPr>
          <a:xfrm flipV="1">
            <a:off x="11248788" y="4829401"/>
            <a:ext cx="2559835" cy="0"/>
          </a:xfrm>
          <a:prstGeom prst="line">
            <a:avLst/>
          </a:prstGeom>
          <a:ln w="47625" cap="flat">
            <a:solidFill>
              <a:srgbClr val="FFFFFF"/>
            </a:solidFill>
            <a:prstDash val="solid"/>
            <a:headEnd type="none" w="sm" len="sm"/>
            <a:tailEnd type="none" w="sm" len="sm"/>
          </a:ln>
        </p:spPr>
        <p:txBody>
          <a:bodyPr/>
          <a:lstStyle/>
          <a:p>
            <a:endParaRPr lang="en-IN"/>
          </a:p>
        </p:txBody>
      </p:sp>
      <p:grpSp>
        <p:nvGrpSpPr>
          <p:cNvPr id="22" name="Group 22"/>
          <p:cNvGrpSpPr/>
          <p:nvPr/>
        </p:nvGrpSpPr>
        <p:grpSpPr>
          <a:xfrm>
            <a:off x="11077642" y="6258867"/>
            <a:ext cx="3036145" cy="2617388"/>
            <a:chOff x="0" y="0"/>
            <a:chExt cx="991873" cy="855070"/>
          </a:xfrm>
        </p:grpSpPr>
        <p:sp>
          <p:nvSpPr>
            <p:cNvPr id="23" name="Freeform 23"/>
            <p:cNvSpPr/>
            <p:nvPr/>
          </p:nvSpPr>
          <p:spPr>
            <a:xfrm>
              <a:off x="0" y="0"/>
              <a:ext cx="991873" cy="855070"/>
            </a:xfrm>
            <a:custGeom>
              <a:avLst/>
              <a:gdLst/>
              <a:ahLst/>
              <a:cxnLst/>
              <a:rect l="l" t="t" r="r" b="b"/>
              <a:pathLst>
                <a:path w="991873" h="855070">
                  <a:moveTo>
                    <a:pt x="0" y="0"/>
                  </a:moveTo>
                  <a:lnTo>
                    <a:pt x="991873" y="0"/>
                  </a:lnTo>
                  <a:lnTo>
                    <a:pt x="991873" y="855070"/>
                  </a:lnTo>
                  <a:lnTo>
                    <a:pt x="0" y="855070"/>
                  </a:lnTo>
                  <a:close/>
                </a:path>
              </a:pathLst>
            </a:custGeom>
            <a:solidFill>
              <a:srgbClr val="145DA0"/>
            </a:solidFill>
            <a:ln w="9525" cap="sq">
              <a:solidFill>
                <a:srgbClr val="FFFFFF"/>
              </a:solidFill>
              <a:prstDash val="solid"/>
              <a:miter/>
            </a:ln>
          </p:spPr>
          <p:txBody>
            <a:bodyPr/>
            <a:lstStyle/>
            <a:p>
              <a:endParaRPr lang="en-IN"/>
            </a:p>
          </p:txBody>
        </p:sp>
        <p:sp>
          <p:nvSpPr>
            <p:cNvPr id="24" name="TextBox 24"/>
            <p:cNvSpPr txBox="1"/>
            <p:nvPr/>
          </p:nvSpPr>
          <p:spPr>
            <a:xfrm>
              <a:off x="0" y="-38100"/>
              <a:ext cx="991873" cy="893170"/>
            </a:xfrm>
            <a:prstGeom prst="rect">
              <a:avLst/>
            </a:prstGeom>
          </p:spPr>
          <p:txBody>
            <a:bodyPr lIns="50800" tIns="50800" rIns="50800" bIns="50800" rtlCol="0" anchor="ctr"/>
            <a:lstStyle/>
            <a:p>
              <a:pPr algn="ctr">
                <a:lnSpc>
                  <a:spcPts val="3483"/>
                </a:lnSpc>
              </a:pPr>
              <a:endParaRPr/>
            </a:p>
          </p:txBody>
        </p:sp>
      </p:grpSp>
      <p:sp>
        <p:nvSpPr>
          <p:cNvPr id="25" name="AutoShape 25"/>
          <p:cNvSpPr/>
          <p:nvPr/>
        </p:nvSpPr>
        <p:spPr>
          <a:xfrm>
            <a:off x="11248788" y="8067173"/>
            <a:ext cx="2559835" cy="0"/>
          </a:xfrm>
          <a:prstGeom prst="line">
            <a:avLst/>
          </a:prstGeom>
          <a:ln w="47625" cap="flat">
            <a:solidFill>
              <a:srgbClr val="FFFFFF"/>
            </a:solidFill>
            <a:prstDash val="solid"/>
            <a:headEnd type="none" w="sm" len="sm"/>
            <a:tailEnd type="none" w="sm" len="sm"/>
          </a:ln>
        </p:spPr>
        <p:txBody>
          <a:bodyPr/>
          <a:lstStyle/>
          <a:p>
            <a:endParaRPr lang="en-IN"/>
          </a:p>
        </p:txBody>
      </p:sp>
      <p:sp>
        <p:nvSpPr>
          <p:cNvPr id="26" name="Freeform 26"/>
          <p:cNvSpPr/>
          <p:nvPr/>
        </p:nvSpPr>
        <p:spPr>
          <a:xfrm>
            <a:off x="-7631327" y="597505"/>
            <a:ext cx="9077445" cy="9077445"/>
          </a:xfrm>
          <a:custGeom>
            <a:avLst/>
            <a:gdLst/>
            <a:ahLst/>
            <a:cxnLst/>
            <a:rect l="l" t="t" r="r" b="b"/>
            <a:pathLst>
              <a:path w="9077445" h="9077445">
                <a:moveTo>
                  <a:pt x="0" y="0"/>
                </a:moveTo>
                <a:lnTo>
                  <a:pt x="9077444" y="0"/>
                </a:lnTo>
                <a:lnTo>
                  <a:pt x="9077444" y="9077445"/>
                </a:lnTo>
                <a:lnTo>
                  <a:pt x="0" y="90774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27" name="TextBox 27"/>
          <p:cNvSpPr txBox="1"/>
          <p:nvPr/>
        </p:nvSpPr>
        <p:spPr>
          <a:xfrm>
            <a:off x="4433127" y="1401220"/>
            <a:ext cx="9803427" cy="1420665"/>
          </a:xfrm>
          <a:prstGeom prst="rect">
            <a:avLst/>
          </a:prstGeom>
        </p:spPr>
        <p:txBody>
          <a:bodyPr lIns="0" tIns="0" rIns="0" bIns="0" rtlCol="0" anchor="t">
            <a:spAutoFit/>
          </a:bodyPr>
          <a:lstStyle/>
          <a:p>
            <a:pPr marL="0" lvl="0" indent="0" algn="ctr">
              <a:lnSpc>
                <a:spcPts val="11183"/>
              </a:lnSpc>
              <a:spcBef>
                <a:spcPct val="0"/>
              </a:spcBef>
            </a:pPr>
            <a:r>
              <a:rPr lang="en-US" sz="9319">
                <a:solidFill>
                  <a:srgbClr val="56AEFF"/>
                </a:solidFill>
                <a:latin typeface="Now Bold"/>
              </a:rPr>
              <a:t>OVERVIEW</a:t>
            </a:r>
          </a:p>
        </p:txBody>
      </p:sp>
      <p:sp>
        <p:nvSpPr>
          <p:cNvPr id="28" name="TextBox 28"/>
          <p:cNvSpPr txBox="1"/>
          <p:nvPr/>
        </p:nvSpPr>
        <p:spPr>
          <a:xfrm>
            <a:off x="4604273" y="5006596"/>
            <a:ext cx="2693853" cy="373769"/>
          </a:xfrm>
          <a:prstGeom prst="rect">
            <a:avLst/>
          </a:prstGeom>
        </p:spPr>
        <p:txBody>
          <a:bodyPr lIns="0" tIns="0" rIns="0" bIns="0" rtlCol="0" anchor="t">
            <a:spAutoFit/>
          </a:bodyPr>
          <a:lstStyle/>
          <a:p>
            <a:pPr algn="ctr">
              <a:lnSpc>
                <a:spcPts val="3026"/>
              </a:lnSpc>
            </a:pPr>
            <a:r>
              <a:rPr lang="en-US" sz="2193">
                <a:solidFill>
                  <a:srgbClr val="FFFFFF"/>
                </a:solidFill>
                <a:latin typeface="DM Sans"/>
              </a:rPr>
              <a:t>Introduction</a:t>
            </a:r>
          </a:p>
        </p:txBody>
      </p:sp>
      <p:sp>
        <p:nvSpPr>
          <p:cNvPr id="29" name="TextBox 29"/>
          <p:cNvSpPr txBox="1"/>
          <p:nvPr/>
        </p:nvSpPr>
        <p:spPr>
          <a:xfrm>
            <a:off x="4969120" y="3202771"/>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01</a:t>
            </a:r>
          </a:p>
        </p:txBody>
      </p:sp>
      <p:sp>
        <p:nvSpPr>
          <p:cNvPr id="30" name="TextBox 30"/>
          <p:cNvSpPr txBox="1"/>
          <p:nvPr/>
        </p:nvSpPr>
        <p:spPr>
          <a:xfrm>
            <a:off x="7924896" y="5006596"/>
            <a:ext cx="2693853" cy="373769"/>
          </a:xfrm>
          <a:prstGeom prst="rect">
            <a:avLst/>
          </a:prstGeom>
        </p:spPr>
        <p:txBody>
          <a:bodyPr lIns="0" tIns="0" rIns="0" bIns="0" rtlCol="0" anchor="t">
            <a:spAutoFit/>
          </a:bodyPr>
          <a:lstStyle/>
          <a:p>
            <a:pPr algn="ctr">
              <a:lnSpc>
                <a:spcPts val="3026"/>
              </a:lnSpc>
            </a:pPr>
            <a:r>
              <a:rPr lang="en-US" sz="2193">
                <a:solidFill>
                  <a:srgbClr val="FFFFFF"/>
                </a:solidFill>
                <a:latin typeface="DM Sans"/>
              </a:rPr>
              <a:t>Why Choose Us</a:t>
            </a:r>
          </a:p>
        </p:txBody>
      </p:sp>
      <p:sp>
        <p:nvSpPr>
          <p:cNvPr id="31" name="TextBox 31"/>
          <p:cNvSpPr txBox="1"/>
          <p:nvPr/>
        </p:nvSpPr>
        <p:spPr>
          <a:xfrm>
            <a:off x="8289743" y="3202771"/>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02</a:t>
            </a:r>
          </a:p>
        </p:txBody>
      </p:sp>
      <p:sp>
        <p:nvSpPr>
          <p:cNvPr id="32" name="TextBox 32"/>
          <p:cNvSpPr txBox="1"/>
          <p:nvPr/>
        </p:nvSpPr>
        <p:spPr>
          <a:xfrm>
            <a:off x="4604273" y="8244368"/>
            <a:ext cx="2693853" cy="373769"/>
          </a:xfrm>
          <a:prstGeom prst="rect">
            <a:avLst/>
          </a:prstGeom>
        </p:spPr>
        <p:txBody>
          <a:bodyPr lIns="0" tIns="0" rIns="0" bIns="0" rtlCol="0" anchor="t">
            <a:spAutoFit/>
          </a:bodyPr>
          <a:lstStyle/>
          <a:p>
            <a:pPr algn="ctr">
              <a:lnSpc>
                <a:spcPts val="3026"/>
              </a:lnSpc>
            </a:pPr>
            <a:r>
              <a:rPr lang="en-US" sz="2193">
                <a:solidFill>
                  <a:srgbClr val="FFFFFF"/>
                </a:solidFill>
                <a:latin typeface="DM Sans"/>
              </a:rPr>
              <a:t>Challenges</a:t>
            </a:r>
          </a:p>
        </p:txBody>
      </p:sp>
      <p:sp>
        <p:nvSpPr>
          <p:cNvPr id="33" name="TextBox 33"/>
          <p:cNvSpPr txBox="1"/>
          <p:nvPr/>
        </p:nvSpPr>
        <p:spPr>
          <a:xfrm>
            <a:off x="4969120" y="6440542"/>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04</a:t>
            </a:r>
          </a:p>
        </p:txBody>
      </p:sp>
      <p:sp>
        <p:nvSpPr>
          <p:cNvPr id="34" name="TextBox 34"/>
          <p:cNvSpPr txBox="1"/>
          <p:nvPr/>
        </p:nvSpPr>
        <p:spPr>
          <a:xfrm>
            <a:off x="7924896" y="8244368"/>
            <a:ext cx="2693853" cy="373769"/>
          </a:xfrm>
          <a:prstGeom prst="rect">
            <a:avLst/>
          </a:prstGeom>
        </p:spPr>
        <p:txBody>
          <a:bodyPr lIns="0" tIns="0" rIns="0" bIns="0" rtlCol="0" anchor="t">
            <a:spAutoFit/>
          </a:bodyPr>
          <a:lstStyle/>
          <a:p>
            <a:pPr algn="ctr">
              <a:lnSpc>
                <a:spcPts val="3026"/>
              </a:lnSpc>
            </a:pPr>
            <a:r>
              <a:rPr lang="en-US" sz="2193">
                <a:solidFill>
                  <a:srgbClr val="FFFFFF"/>
                </a:solidFill>
                <a:latin typeface="DM Sans"/>
              </a:rPr>
              <a:t>Project Overview</a:t>
            </a:r>
          </a:p>
        </p:txBody>
      </p:sp>
      <p:sp>
        <p:nvSpPr>
          <p:cNvPr id="35" name="TextBox 35"/>
          <p:cNvSpPr txBox="1"/>
          <p:nvPr/>
        </p:nvSpPr>
        <p:spPr>
          <a:xfrm>
            <a:off x="8289743" y="6440542"/>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05</a:t>
            </a:r>
          </a:p>
        </p:txBody>
      </p:sp>
      <p:sp>
        <p:nvSpPr>
          <p:cNvPr id="36" name="TextBox 36"/>
          <p:cNvSpPr txBox="1"/>
          <p:nvPr/>
        </p:nvSpPr>
        <p:spPr>
          <a:xfrm>
            <a:off x="11248788" y="5006596"/>
            <a:ext cx="2693853" cy="373769"/>
          </a:xfrm>
          <a:prstGeom prst="rect">
            <a:avLst/>
          </a:prstGeom>
        </p:spPr>
        <p:txBody>
          <a:bodyPr lIns="0" tIns="0" rIns="0" bIns="0" rtlCol="0" anchor="t">
            <a:spAutoFit/>
          </a:bodyPr>
          <a:lstStyle/>
          <a:p>
            <a:pPr algn="ctr">
              <a:lnSpc>
                <a:spcPts val="3026"/>
              </a:lnSpc>
            </a:pPr>
            <a:r>
              <a:rPr lang="en-US" sz="2193">
                <a:solidFill>
                  <a:srgbClr val="FFFFFF"/>
                </a:solidFill>
                <a:latin typeface="DM Sans"/>
              </a:rPr>
              <a:t>Goals</a:t>
            </a:r>
          </a:p>
        </p:txBody>
      </p:sp>
      <p:sp>
        <p:nvSpPr>
          <p:cNvPr id="37" name="TextBox 37"/>
          <p:cNvSpPr txBox="1"/>
          <p:nvPr/>
        </p:nvSpPr>
        <p:spPr>
          <a:xfrm>
            <a:off x="11613635" y="3202771"/>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03</a:t>
            </a:r>
          </a:p>
        </p:txBody>
      </p:sp>
      <p:sp>
        <p:nvSpPr>
          <p:cNvPr id="38" name="TextBox 38"/>
          <p:cNvSpPr txBox="1"/>
          <p:nvPr/>
        </p:nvSpPr>
        <p:spPr>
          <a:xfrm>
            <a:off x="11248788" y="8244368"/>
            <a:ext cx="2693853" cy="373769"/>
          </a:xfrm>
          <a:prstGeom prst="rect">
            <a:avLst/>
          </a:prstGeom>
        </p:spPr>
        <p:txBody>
          <a:bodyPr lIns="0" tIns="0" rIns="0" bIns="0" rtlCol="0" anchor="t">
            <a:spAutoFit/>
          </a:bodyPr>
          <a:lstStyle/>
          <a:p>
            <a:pPr algn="ctr">
              <a:lnSpc>
                <a:spcPts val="3026"/>
              </a:lnSpc>
            </a:pPr>
            <a:r>
              <a:rPr lang="en-US" sz="2193">
                <a:solidFill>
                  <a:srgbClr val="FFFFFF"/>
                </a:solidFill>
                <a:latin typeface="DM Sans"/>
              </a:rPr>
              <a:t>Future Scope</a:t>
            </a:r>
          </a:p>
        </p:txBody>
      </p:sp>
      <p:sp>
        <p:nvSpPr>
          <p:cNvPr id="39" name="TextBox 39"/>
          <p:cNvSpPr txBox="1"/>
          <p:nvPr/>
        </p:nvSpPr>
        <p:spPr>
          <a:xfrm>
            <a:off x="11613635" y="6440542"/>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06</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81160" y="9258300"/>
            <a:ext cx="13457996" cy="3264379"/>
            <a:chOff x="0" y="0"/>
            <a:chExt cx="17943995" cy="4352506"/>
          </a:xfrm>
        </p:grpSpPr>
        <p:sp>
          <p:nvSpPr>
            <p:cNvPr id="3" name="Freeform 3"/>
            <p:cNvSpPr/>
            <p:nvPr/>
          </p:nvSpPr>
          <p:spPr>
            <a:xfrm>
              <a:off x="0" y="0"/>
              <a:ext cx="4149650" cy="4149650"/>
            </a:xfrm>
            <a:custGeom>
              <a:avLst/>
              <a:gdLst/>
              <a:ahLst/>
              <a:cxnLst/>
              <a:rect l="l" t="t" r="r" b="b"/>
              <a:pathLst>
                <a:path w="4149650" h="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4" name="Freeform 4"/>
            <p:cNvSpPr/>
            <p:nvPr/>
          </p:nvSpPr>
          <p:spPr>
            <a:xfrm>
              <a:off x="4600097" y="861572"/>
              <a:ext cx="4149650" cy="3288079"/>
            </a:xfrm>
            <a:custGeom>
              <a:avLst/>
              <a:gdLst/>
              <a:ahLst/>
              <a:cxnLst/>
              <a:rect l="l" t="t" r="r" b="b"/>
              <a:pathLst>
                <a:path w="4149650" h="3288079">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b="-26202"/>
              </a:stretch>
            </a:blipFill>
          </p:spPr>
          <p:txBody>
            <a:bodyPr/>
            <a:lstStyle/>
            <a:p>
              <a:endParaRPr lang="en-IN"/>
            </a:p>
          </p:txBody>
        </p:sp>
        <p:sp>
          <p:nvSpPr>
            <p:cNvPr id="5" name="Freeform 5"/>
            <p:cNvSpPr/>
            <p:nvPr/>
          </p:nvSpPr>
          <p:spPr>
            <a:xfrm>
              <a:off x="9194248" y="202855"/>
              <a:ext cx="4149650" cy="4149650"/>
            </a:xfrm>
            <a:custGeom>
              <a:avLst/>
              <a:gdLst/>
              <a:ahLst/>
              <a:cxnLst/>
              <a:rect l="l" t="t" r="r" b="b"/>
              <a:pathLst>
                <a:path w="4149650" h="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Freeform 6"/>
            <p:cNvSpPr/>
            <p:nvPr/>
          </p:nvSpPr>
          <p:spPr>
            <a:xfrm>
              <a:off x="13794345" y="1064427"/>
              <a:ext cx="4149650" cy="3288079"/>
            </a:xfrm>
            <a:custGeom>
              <a:avLst/>
              <a:gdLst/>
              <a:ahLst/>
              <a:cxnLst/>
              <a:rect l="l" t="t" r="r" b="b"/>
              <a:pathLst>
                <a:path w="4149650" h="3288079">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b="-26202"/>
              </a:stretch>
            </a:blipFill>
          </p:spPr>
          <p:txBody>
            <a:bodyPr/>
            <a:lstStyle/>
            <a:p>
              <a:endParaRPr lang="en-IN"/>
            </a:p>
          </p:txBody>
        </p:sp>
      </p:grpSp>
      <p:sp>
        <p:nvSpPr>
          <p:cNvPr id="7" name="Freeform 7"/>
          <p:cNvSpPr/>
          <p:nvPr/>
        </p:nvSpPr>
        <p:spPr>
          <a:xfrm rot="6150721">
            <a:off x="6080933" y="4579544"/>
            <a:ext cx="13544802" cy="1127911"/>
          </a:xfrm>
          <a:custGeom>
            <a:avLst/>
            <a:gdLst/>
            <a:ahLst/>
            <a:cxnLst/>
            <a:rect l="l" t="t" r="r" b="b"/>
            <a:pathLst>
              <a:path w="13544802" h="1127911">
                <a:moveTo>
                  <a:pt x="0" y="0"/>
                </a:moveTo>
                <a:lnTo>
                  <a:pt x="13544801" y="0"/>
                </a:lnTo>
                <a:lnTo>
                  <a:pt x="13544801" y="1127912"/>
                </a:lnTo>
                <a:lnTo>
                  <a:pt x="0" y="1127912"/>
                </a:lnTo>
                <a:lnTo>
                  <a:pt x="0" y="0"/>
                </a:lnTo>
                <a:close/>
              </a:path>
            </a:pathLst>
          </a:custGeom>
          <a:blipFill>
            <a:blip r:embed="rId4"/>
            <a:stretch>
              <a:fillRect t="-137172"/>
            </a:stretch>
          </a:blipFill>
        </p:spPr>
        <p:txBody>
          <a:bodyPr/>
          <a:lstStyle/>
          <a:p>
            <a:endParaRPr lang="en-IN"/>
          </a:p>
        </p:txBody>
      </p:sp>
      <p:grpSp>
        <p:nvGrpSpPr>
          <p:cNvPr id="8" name="Group 8"/>
          <p:cNvGrpSpPr>
            <a:grpSpLocks noChangeAspect="1"/>
          </p:cNvGrpSpPr>
          <p:nvPr/>
        </p:nvGrpSpPr>
        <p:grpSpPr>
          <a:xfrm>
            <a:off x="11807534" y="0"/>
            <a:ext cx="6254290" cy="10287000"/>
            <a:chOff x="0" y="0"/>
            <a:chExt cx="3860673" cy="6350000"/>
          </a:xfrm>
        </p:grpSpPr>
        <p:sp>
          <p:nvSpPr>
            <p:cNvPr id="9" name="Freeform 9"/>
            <p:cNvSpPr/>
            <p:nvPr/>
          </p:nvSpPr>
          <p:spPr>
            <a:xfrm>
              <a:off x="0" y="0"/>
              <a:ext cx="3860673" cy="6350000"/>
            </a:xfrm>
            <a:custGeom>
              <a:avLst/>
              <a:gdLst/>
              <a:ahLst/>
              <a:cxnLst/>
              <a:rect l="l" t="t" r="r" b="b"/>
              <a:pathLst>
                <a:path w="3860673" h="6350000">
                  <a:moveTo>
                    <a:pt x="3860673" y="0"/>
                  </a:moveTo>
                  <a:lnTo>
                    <a:pt x="2341753" y="6350000"/>
                  </a:lnTo>
                  <a:lnTo>
                    <a:pt x="0" y="6350000"/>
                  </a:lnTo>
                  <a:lnTo>
                    <a:pt x="1518920" y="0"/>
                  </a:lnTo>
                  <a:lnTo>
                    <a:pt x="3860673" y="0"/>
                  </a:lnTo>
                  <a:close/>
                </a:path>
              </a:pathLst>
            </a:custGeom>
            <a:blipFill>
              <a:blip r:embed="rId5"/>
              <a:stretch>
                <a:fillRect l="-5214" r="-5214"/>
              </a:stretch>
            </a:blipFill>
          </p:spPr>
          <p:txBody>
            <a:bodyPr/>
            <a:lstStyle/>
            <a:p>
              <a:endParaRPr lang="en-IN"/>
            </a:p>
          </p:txBody>
        </p:sp>
      </p:grpSp>
      <p:sp>
        <p:nvSpPr>
          <p:cNvPr id="10" name="Freeform 10"/>
          <p:cNvSpPr/>
          <p:nvPr/>
        </p:nvSpPr>
        <p:spPr>
          <a:xfrm rot="-4615544">
            <a:off x="10510810" y="5041623"/>
            <a:ext cx="13544802" cy="1127911"/>
          </a:xfrm>
          <a:custGeom>
            <a:avLst/>
            <a:gdLst/>
            <a:ahLst/>
            <a:cxnLst/>
            <a:rect l="l" t="t" r="r" b="b"/>
            <a:pathLst>
              <a:path w="13544802" h="1127911">
                <a:moveTo>
                  <a:pt x="0" y="0"/>
                </a:moveTo>
                <a:lnTo>
                  <a:pt x="13544801" y="0"/>
                </a:lnTo>
                <a:lnTo>
                  <a:pt x="13544801" y="1127912"/>
                </a:lnTo>
                <a:lnTo>
                  <a:pt x="0" y="1127912"/>
                </a:lnTo>
                <a:lnTo>
                  <a:pt x="0" y="0"/>
                </a:lnTo>
                <a:close/>
              </a:path>
            </a:pathLst>
          </a:custGeom>
          <a:blipFill>
            <a:blip r:embed="rId4"/>
            <a:stretch>
              <a:fillRect t="-137172"/>
            </a:stretch>
          </a:blipFill>
        </p:spPr>
        <p:txBody>
          <a:bodyPr/>
          <a:lstStyle/>
          <a:p>
            <a:endParaRPr lang="en-IN"/>
          </a:p>
        </p:txBody>
      </p:sp>
      <p:grpSp>
        <p:nvGrpSpPr>
          <p:cNvPr id="11" name="Group 11"/>
          <p:cNvGrpSpPr/>
          <p:nvPr/>
        </p:nvGrpSpPr>
        <p:grpSpPr>
          <a:xfrm rot="-10800000">
            <a:off x="15966396" y="9258300"/>
            <a:ext cx="13457996" cy="3264379"/>
            <a:chOff x="0" y="0"/>
            <a:chExt cx="17943995" cy="4352506"/>
          </a:xfrm>
        </p:grpSpPr>
        <p:sp>
          <p:nvSpPr>
            <p:cNvPr id="12" name="Freeform 12"/>
            <p:cNvSpPr/>
            <p:nvPr/>
          </p:nvSpPr>
          <p:spPr>
            <a:xfrm>
              <a:off x="0" y="0"/>
              <a:ext cx="4149650" cy="4149650"/>
            </a:xfrm>
            <a:custGeom>
              <a:avLst/>
              <a:gdLst/>
              <a:ahLst/>
              <a:cxnLst/>
              <a:rect l="l" t="t" r="r" b="b"/>
              <a:pathLst>
                <a:path w="4149650" h="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3" name="Freeform 13"/>
            <p:cNvSpPr/>
            <p:nvPr/>
          </p:nvSpPr>
          <p:spPr>
            <a:xfrm>
              <a:off x="4600097" y="861572"/>
              <a:ext cx="4149650" cy="3288079"/>
            </a:xfrm>
            <a:custGeom>
              <a:avLst/>
              <a:gdLst/>
              <a:ahLst/>
              <a:cxnLst/>
              <a:rect l="l" t="t" r="r" b="b"/>
              <a:pathLst>
                <a:path w="4149650" h="3288079">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b="-26202"/>
              </a:stretch>
            </a:blipFill>
          </p:spPr>
          <p:txBody>
            <a:bodyPr/>
            <a:lstStyle/>
            <a:p>
              <a:endParaRPr lang="en-IN"/>
            </a:p>
          </p:txBody>
        </p:sp>
        <p:sp>
          <p:nvSpPr>
            <p:cNvPr id="14" name="Freeform 14"/>
            <p:cNvSpPr/>
            <p:nvPr/>
          </p:nvSpPr>
          <p:spPr>
            <a:xfrm>
              <a:off x="9194248" y="202855"/>
              <a:ext cx="4149650" cy="4149650"/>
            </a:xfrm>
            <a:custGeom>
              <a:avLst/>
              <a:gdLst/>
              <a:ahLst/>
              <a:cxnLst/>
              <a:rect l="l" t="t" r="r" b="b"/>
              <a:pathLst>
                <a:path w="4149650" h="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5" name="Freeform 15"/>
            <p:cNvSpPr/>
            <p:nvPr/>
          </p:nvSpPr>
          <p:spPr>
            <a:xfrm>
              <a:off x="13794345" y="1064427"/>
              <a:ext cx="4149650" cy="3288079"/>
            </a:xfrm>
            <a:custGeom>
              <a:avLst/>
              <a:gdLst/>
              <a:ahLst/>
              <a:cxnLst/>
              <a:rect l="l" t="t" r="r" b="b"/>
              <a:pathLst>
                <a:path w="4149650" h="3288079">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b="-26202"/>
              </a:stretch>
            </a:blipFill>
          </p:spPr>
          <p:txBody>
            <a:bodyPr/>
            <a:lstStyle/>
            <a:p>
              <a:endParaRPr lang="en-IN"/>
            </a:p>
          </p:txBody>
        </p:sp>
      </p:grpSp>
      <p:sp>
        <p:nvSpPr>
          <p:cNvPr id="16" name="TextBox 16"/>
          <p:cNvSpPr txBox="1"/>
          <p:nvPr/>
        </p:nvSpPr>
        <p:spPr>
          <a:xfrm>
            <a:off x="2429981" y="2231416"/>
            <a:ext cx="9377553" cy="5884968"/>
          </a:xfrm>
          <a:prstGeom prst="rect">
            <a:avLst/>
          </a:prstGeom>
        </p:spPr>
        <p:txBody>
          <a:bodyPr lIns="0" tIns="0" rIns="0" bIns="0" rtlCol="0" anchor="t">
            <a:spAutoFit/>
          </a:bodyPr>
          <a:lstStyle/>
          <a:p>
            <a:pPr algn="ctr">
              <a:lnSpc>
                <a:spcPts val="3585"/>
              </a:lnSpc>
            </a:pPr>
            <a:r>
              <a:rPr lang="en-US" sz="2598">
                <a:solidFill>
                  <a:srgbClr val="FFFFFF"/>
                </a:solidFill>
                <a:latin typeface="DM Sans"/>
              </a:rPr>
              <a:t>Welcome to our college front-end project, a showcase of our skills and knowledge in web development. This project was created using JavaScript, HTML, and CSS to demonstrate our ability to design a user-friendly and visually appealing website. Our primary focus was on delivering an exceptional user experience while applying best practices in front-end development.</a:t>
            </a:r>
          </a:p>
          <a:p>
            <a:pPr marL="0" lvl="0" indent="0" algn="ctr">
              <a:lnSpc>
                <a:spcPts val="3585"/>
              </a:lnSpc>
              <a:spcBef>
                <a:spcPct val="0"/>
              </a:spcBef>
            </a:pPr>
            <a:r>
              <a:rPr lang="en-US" sz="2598">
                <a:solidFill>
                  <a:srgbClr val="FFFFFF"/>
                </a:solidFill>
                <a:latin typeface="DM Sans"/>
              </a:rPr>
              <a:t>This project allowed us to apply what we've learned and gain practical experience in the field. It reflects our dedication to web development and showcases our problem-solving and skills. In the following sections, we'll delve into the project's features and technologies used to bring it to life. Thank you for joining us on this journey through our project.</a:t>
            </a:r>
          </a:p>
        </p:txBody>
      </p:sp>
      <p:sp>
        <p:nvSpPr>
          <p:cNvPr id="17" name="TextBox 17"/>
          <p:cNvSpPr txBox="1"/>
          <p:nvPr/>
        </p:nvSpPr>
        <p:spPr>
          <a:xfrm>
            <a:off x="2809721" y="1089475"/>
            <a:ext cx="8025848" cy="1180041"/>
          </a:xfrm>
          <a:prstGeom prst="rect">
            <a:avLst/>
          </a:prstGeom>
        </p:spPr>
        <p:txBody>
          <a:bodyPr lIns="0" tIns="0" rIns="0" bIns="0" rtlCol="0" anchor="t">
            <a:spAutoFit/>
          </a:bodyPr>
          <a:lstStyle/>
          <a:p>
            <a:pPr marL="0" lvl="0" indent="0" algn="ctr">
              <a:lnSpc>
                <a:spcPts val="9179"/>
              </a:lnSpc>
              <a:spcBef>
                <a:spcPct val="0"/>
              </a:spcBef>
            </a:pPr>
            <a:r>
              <a:rPr lang="en-US" sz="7649">
                <a:solidFill>
                  <a:srgbClr val="FFFFFF"/>
                </a:solidFill>
                <a:latin typeface="Now Bold"/>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a:off x="10982623" y="4586506"/>
            <a:ext cx="4432959" cy="1427059"/>
            <a:chOff x="0" y="0"/>
            <a:chExt cx="4289760" cy="1380960"/>
          </a:xfrm>
        </p:grpSpPr>
        <p:sp>
          <p:nvSpPr>
            <p:cNvPr id="3" name="Freeform 3"/>
            <p:cNvSpPr/>
            <p:nvPr/>
          </p:nvSpPr>
          <p:spPr>
            <a:xfrm>
              <a:off x="0" y="0"/>
              <a:ext cx="4289806" cy="1380998"/>
            </a:xfrm>
            <a:custGeom>
              <a:avLst/>
              <a:gdLst/>
              <a:ahLst/>
              <a:cxnLst/>
              <a:rect l="l" t="t" r="r" b="b"/>
              <a:pathLst>
                <a:path w="4289806" h="1380998">
                  <a:moveTo>
                    <a:pt x="4013454" y="876173"/>
                  </a:moveTo>
                  <a:lnTo>
                    <a:pt x="3530854" y="0"/>
                  </a:lnTo>
                  <a:lnTo>
                    <a:pt x="758825" y="0"/>
                  </a:lnTo>
                  <a:lnTo>
                    <a:pt x="279400" y="876173"/>
                  </a:lnTo>
                  <a:lnTo>
                    <a:pt x="0" y="1380998"/>
                  </a:lnTo>
                  <a:lnTo>
                    <a:pt x="4289806" y="1380998"/>
                  </a:lnTo>
                  <a:lnTo>
                    <a:pt x="4013454" y="876173"/>
                  </a:lnTo>
                  <a:close/>
                </a:path>
              </a:pathLst>
            </a:custGeom>
            <a:solidFill>
              <a:srgbClr val="4BD1FB"/>
            </a:solidFill>
          </p:spPr>
          <p:txBody>
            <a:bodyPr/>
            <a:lstStyle/>
            <a:p>
              <a:endParaRPr lang="en-IN"/>
            </a:p>
          </p:txBody>
        </p:sp>
      </p:grpSp>
      <p:grpSp>
        <p:nvGrpSpPr>
          <p:cNvPr id="4" name="Group 4"/>
          <p:cNvGrpSpPr/>
          <p:nvPr/>
        </p:nvGrpSpPr>
        <p:grpSpPr>
          <a:xfrm>
            <a:off x="11815942" y="1873011"/>
            <a:ext cx="2769297" cy="2611562"/>
            <a:chOff x="0" y="0"/>
            <a:chExt cx="2679840" cy="2527200"/>
          </a:xfrm>
        </p:grpSpPr>
        <p:sp>
          <p:nvSpPr>
            <p:cNvPr id="5" name="Freeform 5"/>
            <p:cNvSpPr/>
            <p:nvPr/>
          </p:nvSpPr>
          <p:spPr>
            <a:xfrm>
              <a:off x="0" y="0"/>
              <a:ext cx="2679827" cy="2527173"/>
            </a:xfrm>
            <a:custGeom>
              <a:avLst/>
              <a:gdLst/>
              <a:ahLst/>
              <a:cxnLst/>
              <a:rect l="l" t="t" r="r" b="b"/>
              <a:pathLst>
                <a:path w="2679827" h="2527173">
                  <a:moveTo>
                    <a:pt x="1343152" y="0"/>
                  </a:moveTo>
                  <a:lnTo>
                    <a:pt x="0" y="2527173"/>
                  </a:lnTo>
                  <a:lnTo>
                    <a:pt x="2679827" y="2527173"/>
                  </a:lnTo>
                  <a:lnTo>
                    <a:pt x="1343152" y="0"/>
                  </a:lnTo>
                  <a:close/>
                </a:path>
              </a:pathLst>
            </a:custGeom>
            <a:solidFill>
              <a:srgbClr val="CFF4FF"/>
            </a:solidFill>
          </p:spPr>
          <p:txBody>
            <a:bodyPr/>
            <a:lstStyle/>
            <a:p>
              <a:endParaRPr lang="en-IN"/>
            </a:p>
          </p:txBody>
        </p:sp>
      </p:grpSp>
      <p:grpSp>
        <p:nvGrpSpPr>
          <p:cNvPr id="6" name="Group 6"/>
          <p:cNvGrpSpPr/>
          <p:nvPr/>
        </p:nvGrpSpPr>
        <p:grpSpPr>
          <a:xfrm>
            <a:off x="9135929" y="7686899"/>
            <a:ext cx="8123371" cy="1571401"/>
            <a:chOff x="0" y="0"/>
            <a:chExt cx="7860960" cy="1520640"/>
          </a:xfrm>
        </p:grpSpPr>
        <p:sp>
          <p:nvSpPr>
            <p:cNvPr id="7" name="Freeform 7"/>
            <p:cNvSpPr/>
            <p:nvPr/>
          </p:nvSpPr>
          <p:spPr>
            <a:xfrm>
              <a:off x="0" y="0"/>
              <a:ext cx="7860919" cy="1520698"/>
            </a:xfrm>
            <a:custGeom>
              <a:avLst/>
              <a:gdLst/>
              <a:ahLst/>
              <a:cxnLst/>
              <a:rect l="l" t="t" r="r" b="b"/>
              <a:pathLst>
                <a:path w="7860919" h="1520698">
                  <a:moveTo>
                    <a:pt x="879475" y="0"/>
                  </a:moveTo>
                  <a:lnTo>
                    <a:pt x="0" y="1520698"/>
                  </a:lnTo>
                  <a:lnTo>
                    <a:pt x="3933698" y="1520698"/>
                  </a:lnTo>
                  <a:lnTo>
                    <a:pt x="7860919" y="1520698"/>
                  </a:lnTo>
                  <a:lnTo>
                    <a:pt x="6981571" y="0"/>
                  </a:lnTo>
                  <a:lnTo>
                    <a:pt x="879475" y="0"/>
                  </a:lnTo>
                  <a:close/>
                </a:path>
              </a:pathLst>
            </a:custGeom>
            <a:solidFill>
              <a:srgbClr val="0071C9"/>
            </a:solidFill>
          </p:spPr>
          <p:txBody>
            <a:bodyPr/>
            <a:lstStyle/>
            <a:p>
              <a:endParaRPr lang="en-IN"/>
            </a:p>
          </p:txBody>
        </p:sp>
      </p:grpSp>
      <p:grpSp>
        <p:nvGrpSpPr>
          <p:cNvPr id="8" name="Group 8"/>
          <p:cNvGrpSpPr/>
          <p:nvPr/>
        </p:nvGrpSpPr>
        <p:grpSpPr>
          <a:xfrm>
            <a:off x="10116567" y="6131866"/>
            <a:ext cx="6168048" cy="1424082"/>
            <a:chOff x="0" y="0"/>
            <a:chExt cx="5968800" cy="1378080"/>
          </a:xfrm>
        </p:grpSpPr>
        <p:sp>
          <p:nvSpPr>
            <p:cNvPr id="9" name="Freeform 9"/>
            <p:cNvSpPr/>
            <p:nvPr/>
          </p:nvSpPr>
          <p:spPr>
            <a:xfrm>
              <a:off x="0" y="0"/>
              <a:ext cx="5968746" cy="1378077"/>
            </a:xfrm>
            <a:custGeom>
              <a:avLst/>
              <a:gdLst/>
              <a:ahLst/>
              <a:cxnLst/>
              <a:rect l="l" t="t" r="r" b="b"/>
              <a:pathLst>
                <a:path w="5968746" h="1378077">
                  <a:moveTo>
                    <a:pt x="5194173" y="0"/>
                  </a:moveTo>
                  <a:lnTo>
                    <a:pt x="774700" y="0"/>
                  </a:lnTo>
                  <a:lnTo>
                    <a:pt x="0" y="1378077"/>
                  </a:lnTo>
                  <a:lnTo>
                    <a:pt x="5968746" y="1378077"/>
                  </a:lnTo>
                  <a:lnTo>
                    <a:pt x="5194173" y="0"/>
                  </a:lnTo>
                  <a:close/>
                </a:path>
              </a:pathLst>
            </a:custGeom>
            <a:solidFill>
              <a:srgbClr val="56AEFF"/>
            </a:solidFill>
          </p:spPr>
          <p:txBody>
            <a:bodyPr/>
            <a:lstStyle/>
            <a:p>
              <a:endParaRPr lang="en-IN"/>
            </a:p>
          </p:txBody>
        </p:sp>
      </p:grpSp>
      <p:sp>
        <p:nvSpPr>
          <p:cNvPr id="10" name="Freeform 10"/>
          <p:cNvSpPr/>
          <p:nvPr/>
        </p:nvSpPr>
        <p:spPr>
          <a:xfrm>
            <a:off x="12557312" y="4699474"/>
            <a:ext cx="1137117" cy="1137117"/>
          </a:xfrm>
          <a:custGeom>
            <a:avLst/>
            <a:gdLst/>
            <a:ahLst/>
            <a:cxnLst/>
            <a:rect l="l" t="t" r="r" b="b"/>
            <a:pathLst>
              <a:path w="1137117" h="1137117">
                <a:moveTo>
                  <a:pt x="0" y="0"/>
                </a:moveTo>
                <a:lnTo>
                  <a:pt x="1137117" y="0"/>
                </a:lnTo>
                <a:lnTo>
                  <a:pt x="1137117" y="1137117"/>
                </a:lnTo>
                <a:lnTo>
                  <a:pt x="0" y="113711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1" name="Freeform 11"/>
          <p:cNvSpPr/>
          <p:nvPr/>
        </p:nvSpPr>
        <p:spPr>
          <a:xfrm>
            <a:off x="12557312" y="6363602"/>
            <a:ext cx="1280605" cy="973260"/>
          </a:xfrm>
          <a:custGeom>
            <a:avLst/>
            <a:gdLst/>
            <a:ahLst/>
            <a:cxnLst/>
            <a:rect l="l" t="t" r="r" b="b"/>
            <a:pathLst>
              <a:path w="1280605" h="973260">
                <a:moveTo>
                  <a:pt x="0" y="0"/>
                </a:moveTo>
                <a:lnTo>
                  <a:pt x="1280605" y="0"/>
                </a:lnTo>
                <a:lnTo>
                  <a:pt x="1280605" y="973260"/>
                </a:lnTo>
                <a:lnTo>
                  <a:pt x="0" y="97326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2" name="Freeform 12"/>
          <p:cNvSpPr/>
          <p:nvPr/>
        </p:nvSpPr>
        <p:spPr>
          <a:xfrm>
            <a:off x="12434923" y="7852312"/>
            <a:ext cx="1525382" cy="1240575"/>
          </a:xfrm>
          <a:custGeom>
            <a:avLst/>
            <a:gdLst/>
            <a:ahLst/>
            <a:cxnLst/>
            <a:rect l="l" t="t" r="r" b="b"/>
            <a:pathLst>
              <a:path w="1525382" h="1240575">
                <a:moveTo>
                  <a:pt x="0" y="0"/>
                </a:moveTo>
                <a:lnTo>
                  <a:pt x="1525383" y="0"/>
                </a:lnTo>
                <a:lnTo>
                  <a:pt x="1525383" y="1240575"/>
                </a:lnTo>
                <a:lnTo>
                  <a:pt x="0" y="124057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13" name="Freeform 13"/>
          <p:cNvSpPr/>
          <p:nvPr/>
        </p:nvSpPr>
        <p:spPr>
          <a:xfrm>
            <a:off x="12650582" y="2884820"/>
            <a:ext cx="1187335" cy="1187335"/>
          </a:xfrm>
          <a:custGeom>
            <a:avLst/>
            <a:gdLst/>
            <a:ahLst/>
            <a:cxnLst/>
            <a:rect l="l" t="t" r="r" b="b"/>
            <a:pathLst>
              <a:path w="1187335" h="1187335">
                <a:moveTo>
                  <a:pt x="0" y="0"/>
                </a:moveTo>
                <a:lnTo>
                  <a:pt x="1187335" y="0"/>
                </a:lnTo>
                <a:lnTo>
                  <a:pt x="1187335" y="1187336"/>
                </a:lnTo>
                <a:lnTo>
                  <a:pt x="0" y="118733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N"/>
          </a:p>
        </p:txBody>
      </p:sp>
      <p:sp>
        <p:nvSpPr>
          <p:cNvPr id="14" name="TextBox 14"/>
          <p:cNvSpPr txBox="1"/>
          <p:nvPr/>
        </p:nvSpPr>
        <p:spPr>
          <a:xfrm>
            <a:off x="2533666" y="687518"/>
            <a:ext cx="7917995" cy="1929765"/>
          </a:xfrm>
          <a:prstGeom prst="rect">
            <a:avLst/>
          </a:prstGeom>
        </p:spPr>
        <p:txBody>
          <a:bodyPr lIns="0" tIns="0" rIns="0" bIns="0" rtlCol="0" anchor="t">
            <a:spAutoFit/>
          </a:bodyPr>
          <a:lstStyle/>
          <a:p>
            <a:pPr marL="0" lvl="0" indent="0">
              <a:lnSpc>
                <a:spcPts val="7522"/>
              </a:lnSpc>
              <a:spcBef>
                <a:spcPct val="0"/>
              </a:spcBef>
            </a:pPr>
            <a:r>
              <a:rPr lang="en-US" sz="6268">
                <a:solidFill>
                  <a:srgbClr val="FFFFFF"/>
                </a:solidFill>
                <a:latin typeface="Now Bold"/>
              </a:rPr>
              <a:t>WHY CHOOSE NAME</a:t>
            </a:r>
          </a:p>
        </p:txBody>
      </p:sp>
      <p:sp>
        <p:nvSpPr>
          <p:cNvPr id="15" name="TextBox 15"/>
          <p:cNvSpPr txBox="1"/>
          <p:nvPr/>
        </p:nvSpPr>
        <p:spPr>
          <a:xfrm>
            <a:off x="2533666" y="4408373"/>
            <a:ext cx="957654" cy="738583"/>
          </a:xfrm>
          <a:prstGeom prst="rect">
            <a:avLst/>
          </a:prstGeom>
        </p:spPr>
        <p:txBody>
          <a:bodyPr lIns="0" tIns="0" rIns="0" bIns="0" rtlCol="0" anchor="t">
            <a:spAutoFit/>
          </a:bodyPr>
          <a:lstStyle/>
          <a:p>
            <a:pPr marL="0" lvl="0" indent="0" algn="ctr">
              <a:lnSpc>
                <a:spcPts val="6013"/>
              </a:lnSpc>
              <a:spcBef>
                <a:spcPct val="0"/>
              </a:spcBef>
            </a:pPr>
            <a:r>
              <a:rPr lang="en-US" sz="4357">
                <a:solidFill>
                  <a:srgbClr val="4BD1FB"/>
                </a:solidFill>
                <a:latin typeface="DM Sans Bold"/>
              </a:rPr>
              <a:t>01</a:t>
            </a:r>
          </a:p>
        </p:txBody>
      </p:sp>
      <p:sp>
        <p:nvSpPr>
          <p:cNvPr id="16" name="TextBox 16"/>
          <p:cNvSpPr txBox="1"/>
          <p:nvPr/>
        </p:nvSpPr>
        <p:spPr>
          <a:xfrm>
            <a:off x="2533666" y="5556793"/>
            <a:ext cx="957654" cy="738583"/>
          </a:xfrm>
          <a:prstGeom prst="rect">
            <a:avLst/>
          </a:prstGeom>
        </p:spPr>
        <p:txBody>
          <a:bodyPr lIns="0" tIns="0" rIns="0" bIns="0" rtlCol="0" anchor="t">
            <a:spAutoFit/>
          </a:bodyPr>
          <a:lstStyle/>
          <a:p>
            <a:pPr marL="0" lvl="0" indent="0" algn="ctr">
              <a:lnSpc>
                <a:spcPts val="6013"/>
              </a:lnSpc>
              <a:spcBef>
                <a:spcPct val="0"/>
              </a:spcBef>
            </a:pPr>
            <a:r>
              <a:rPr lang="en-US" sz="4357">
                <a:solidFill>
                  <a:srgbClr val="4BD1FB"/>
                </a:solidFill>
                <a:latin typeface="DM Sans Bold"/>
              </a:rPr>
              <a:t>02</a:t>
            </a:r>
          </a:p>
        </p:txBody>
      </p:sp>
      <p:sp>
        <p:nvSpPr>
          <p:cNvPr id="17" name="TextBox 17"/>
          <p:cNvSpPr txBox="1"/>
          <p:nvPr/>
        </p:nvSpPr>
        <p:spPr>
          <a:xfrm>
            <a:off x="2533666" y="6702799"/>
            <a:ext cx="957654" cy="738583"/>
          </a:xfrm>
          <a:prstGeom prst="rect">
            <a:avLst/>
          </a:prstGeom>
        </p:spPr>
        <p:txBody>
          <a:bodyPr lIns="0" tIns="0" rIns="0" bIns="0" rtlCol="0" anchor="t">
            <a:spAutoFit/>
          </a:bodyPr>
          <a:lstStyle/>
          <a:p>
            <a:pPr marL="0" lvl="0" indent="0" algn="ctr">
              <a:lnSpc>
                <a:spcPts val="6013"/>
              </a:lnSpc>
              <a:spcBef>
                <a:spcPct val="0"/>
              </a:spcBef>
            </a:pPr>
            <a:r>
              <a:rPr lang="en-US" sz="4357">
                <a:solidFill>
                  <a:srgbClr val="4BD1FB"/>
                </a:solidFill>
                <a:latin typeface="DM Sans Bold"/>
              </a:rPr>
              <a:t>03</a:t>
            </a:r>
          </a:p>
        </p:txBody>
      </p:sp>
      <p:sp>
        <p:nvSpPr>
          <p:cNvPr id="18" name="TextBox 18"/>
          <p:cNvSpPr txBox="1"/>
          <p:nvPr/>
        </p:nvSpPr>
        <p:spPr>
          <a:xfrm>
            <a:off x="2533666" y="7851218"/>
            <a:ext cx="957654" cy="738583"/>
          </a:xfrm>
          <a:prstGeom prst="rect">
            <a:avLst/>
          </a:prstGeom>
        </p:spPr>
        <p:txBody>
          <a:bodyPr lIns="0" tIns="0" rIns="0" bIns="0" rtlCol="0" anchor="t">
            <a:spAutoFit/>
          </a:bodyPr>
          <a:lstStyle/>
          <a:p>
            <a:pPr marL="0" lvl="0" indent="0" algn="ctr">
              <a:lnSpc>
                <a:spcPts val="6013"/>
              </a:lnSpc>
              <a:spcBef>
                <a:spcPct val="0"/>
              </a:spcBef>
            </a:pPr>
            <a:r>
              <a:rPr lang="en-US" sz="4357">
                <a:solidFill>
                  <a:srgbClr val="4BD1FB"/>
                </a:solidFill>
                <a:latin typeface="DM Sans Bold"/>
              </a:rPr>
              <a:t>04</a:t>
            </a:r>
          </a:p>
        </p:txBody>
      </p:sp>
      <p:sp>
        <p:nvSpPr>
          <p:cNvPr id="19" name="TextBox 19"/>
          <p:cNvSpPr txBox="1"/>
          <p:nvPr/>
        </p:nvSpPr>
        <p:spPr>
          <a:xfrm>
            <a:off x="2596623" y="2703008"/>
            <a:ext cx="9073160" cy="1352150"/>
          </a:xfrm>
          <a:prstGeom prst="rect">
            <a:avLst/>
          </a:prstGeom>
        </p:spPr>
        <p:txBody>
          <a:bodyPr lIns="0" tIns="0" rIns="0" bIns="0" rtlCol="0" anchor="t">
            <a:spAutoFit/>
          </a:bodyPr>
          <a:lstStyle/>
          <a:p>
            <a:pPr>
              <a:lnSpc>
                <a:spcPts val="3629"/>
              </a:lnSpc>
            </a:pPr>
            <a:r>
              <a:rPr lang="en-US" sz="2630">
                <a:solidFill>
                  <a:srgbClr val="FFFFFF"/>
                </a:solidFill>
                <a:latin typeface="DM Sans"/>
              </a:rPr>
              <a:t>The choice of the name "ELECTRONICS" for your e-commerce site can be influenced by several factors:</a:t>
            </a:r>
          </a:p>
          <a:p>
            <a:pPr marL="0" lvl="0" indent="0" algn="l">
              <a:lnSpc>
                <a:spcPts val="3629"/>
              </a:lnSpc>
              <a:spcBef>
                <a:spcPct val="0"/>
              </a:spcBef>
            </a:pPr>
            <a:endParaRPr lang="en-US" sz="2630">
              <a:solidFill>
                <a:srgbClr val="FFFFFF"/>
              </a:solidFill>
              <a:latin typeface="DM Sans"/>
            </a:endParaRPr>
          </a:p>
        </p:txBody>
      </p:sp>
      <p:sp>
        <p:nvSpPr>
          <p:cNvPr id="20" name="Freeform 20"/>
          <p:cNvSpPr/>
          <p:nvPr/>
        </p:nvSpPr>
        <p:spPr>
          <a:xfrm>
            <a:off x="15128164" y="-2586935"/>
            <a:ext cx="5956513" cy="5956513"/>
          </a:xfrm>
          <a:custGeom>
            <a:avLst/>
            <a:gdLst/>
            <a:ahLst/>
            <a:cxnLst/>
            <a:rect l="l" t="t" r="r" b="b"/>
            <a:pathLst>
              <a:path w="5956513" h="5956513">
                <a:moveTo>
                  <a:pt x="0" y="0"/>
                </a:moveTo>
                <a:lnTo>
                  <a:pt x="5956513" y="0"/>
                </a:lnTo>
                <a:lnTo>
                  <a:pt x="5956513" y="5956513"/>
                </a:lnTo>
                <a:lnTo>
                  <a:pt x="0" y="5956513"/>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IN"/>
          </a:p>
        </p:txBody>
      </p:sp>
      <p:sp>
        <p:nvSpPr>
          <p:cNvPr id="21" name="Freeform 21"/>
          <p:cNvSpPr/>
          <p:nvPr/>
        </p:nvSpPr>
        <p:spPr>
          <a:xfrm>
            <a:off x="-3359890" y="7239384"/>
            <a:ext cx="5956513" cy="5956513"/>
          </a:xfrm>
          <a:custGeom>
            <a:avLst/>
            <a:gdLst/>
            <a:ahLst/>
            <a:cxnLst/>
            <a:rect l="l" t="t" r="r" b="b"/>
            <a:pathLst>
              <a:path w="5956513" h="5956513">
                <a:moveTo>
                  <a:pt x="0" y="0"/>
                </a:moveTo>
                <a:lnTo>
                  <a:pt x="5956513" y="0"/>
                </a:lnTo>
                <a:lnTo>
                  <a:pt x="5956513" y="5956513"/>
                </a:lnTo>
                <a:lnTo>
                  <a:pt x="0" y="5956513"/>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IN"/>
          </a:p>
        </p:txBody>
      </p:sp>
      <p:sp>
        <p:nvSpPr>
          <p:cNvPr id="22" name="TextBox 22"/>
          <p:cNvSpPr txBox="1"/>
          <p:nvPr/>
        </p:nvSpPr>
        <p:spPr>
          <a:xfrm>
            <a:off x="3491320" y="4274233"/>
            <a:ext cx="6625246" cy="1545966"/>
          </a:xfrm>
          <a:prstGeom prst="rect">
            <a:avLst/>
          </a:prstGeom>
        </p:spPr>
        <p:txBody>
          <a:bodyPr lIns="0" tIns="0" rIns="0" bIns="0" rtlCol="0" anchor="t">
            <a:spAutoFit/>
          </a:bodyPr>
          <a:lstStyle/>
          <a:p>
            <a:pPr>
              <a:lnSpc>
                <a:spcPts val="2471"/>
              </a:lnSpc>
            </a:pPr>
            <a:r>
              <a:rPr lang="en-US" sz="1791">
                <a:solidFill>
                  <a:srgbClr val="FFFFFF"/>
                </a:solidFill>
                <a:latin typeface="DM Sans"/>
              </a:rPr>
              <a:t>If your e-commerce store specializes in electronic products such as smartphones and other electronic gadgets, naming it "ELECTRONICS" clearly communicates your niche and the type of products you offer.</a:t>
            </a:r>
          </a:p>
          <a:p>
            <a:pPr marL="0" lvl="0" indent="0" algn="l">
              <a:lnSpc>
                <a:spcPts val="2471"/>
              </a:lnSpc>
              <a:spcBef>
                <a:spcPct val="0"/>
              </a:spcBef>
            </a:pPr>
            <a:endParaRPr lang="en-US" sz="1791">
              <a:solidFill>
                <a:srgbClr val="FFFFFF"/>
              </a:solidFill>
              <a:latin typeface="DM Sans"/>
            </a:endParaRPr>
          </a:p>
        </p:txBody>
      </p:sp>
      <p:sp>
        <p:nvSpPr>
          <p:cNvPr id="23" name="TextBox 23"/>
          <p:cNvSpPr txBox="1"/>
          <p:nvPr/>
        </p:nvSpPr>
        <p:spPr>
          <a:xfrm>
            <a:off x="3491320" y="5625126"/>
            <a:ext cx="6960341" cy="1175873"/>
          </a:xfrm>
          <a:prstGeom prst="rect">
            <a:avLst/>
          </a:prstGeom>
        </p:spPr>
        <p:txBody>
          <a:bodyPr lIns="0" tIns="0" rIns="0" bIns="0" rtlCol="0" anchor="t">
            <a:spAutoFit/>
          </a:bodyPr>
          <a:lstStyle/>
          <a:p>
            <a:pPr>
              <a:lnSpc>
                <a:spcPts val="2351"/>
              </a:lnSpc>
            </a:pPr>
            <a:r>
              <a:rPr lang="en-US" sz="1704">
                <a:solidFill>
                  <a:srgbClr val="FFFFFF"/>
                </a:solidFill>
                <a:latin typeface="DM Sans"/>
              </a:rPr>
              <a:t>The name "ELECTRONICS" is straightforward and easy to remember. It conveys the nature of the products without ambiguity, making it easier for potential customers to understand what your store sells.</a:t>
            </a:r>
          </a:p>
          <a:p>
            <a:pPr marL="0" lvl="0" indent="0" algn="l">
              <a:lnSpc>
                <a:spcPts val="2351"/>
              </a:lnSpc>
              <a:spcBef>
                <a:spcPct val="0"/>
              </a:spcBef>
            </a:pPr>
            <a:endParaRPr lang="en-US" sz="1704">
              <a:solidFill>
                <a:srgbClr val="FFFFFF"/>
              </a:solidFill>
              <a:latin typeface="DM Sans"/>
            </a:endParaRPr>
          </a:p>
        </p:txBody>
      </p:sp>
      <p:sp>
        <p:nvSpPr>
          <p:cNvPr id="24" name="TextBox 24"/>
          <p:cNvSpPr txBox="1"/>
          <p:nvPr/>
        </p:nvSpPr>
        <p:spPr>
          <a:xfrm>
            <a:off x="3491320" y="6605269"/>
            <a:ext cx="6960341" cy="1318281"/>
          </a:xfrm>
          <a:prstGeom prst="rect">
            <a:avLst/>
          </a:prstGeom>
        </p:spPr>
        <p:txBody>
          <a:bodyPr lIns="0" tIns="0" rIns="0" bIns="0" rtlCol="0" anchor="t">
            <a:spAutoFit/>
          </a:bodyPr>
          <a:lstStyle/>
          <a:p>
            <a:pPr marL="0" lvl="0" indent="0" algn="l">
              <a:lnSpc>
                <a:spcPts val="2643"/>
              </a:lnSpc>
              <a:spcBef>
                <a:spcPct val="0"/>
              </a:spcBef>
            </a:pPr>
            <a:r>
              <a:rPr lang="en-US" sz="1915">
                <a:solidFill>
                  <a:srgbClr val="FFFFFF"/>
                </a:solidFill>
                <a:latin typeface="DM Sans"/>
              </a:rPr>
              <a:t>Choosing a specific and clear name like "ELECTRONICS" can help in building a strong brand image. Customers looking for electronic products may find the name appealing and memorable.</a:t>
            </a:r>
          </a:p>
        </p:txBody>
      </p:sp>
      <p:sp>
        <p:nvSpPr>
          <p:cNvPr id="25" name="TextBox 25"/>
          <p:cNvSpPr txBox="1"/>
          <p:nvPr/>
        </p:nvSpPr>
        <p:spPr>
          <a:xfrm>
            <a:off x="3483249" y="7898843"/>
            <a:ext cx="5898784" cy="880526"/>
          </a:xfrm>
          <a:prstGeom prst="rect">
            <a:avLst/>
          </a:prstGeom>
        </p:spPr>
        <p:txBody>
          <a:bodyPr lIns="0" tIns="0" rIns="0" bIns="0" rtlCol="0" anchor="t">
            <a:spAutoFit/>
          </a:bodyPr>
          <a:lstStyle/>
          <a:p>
            <a:pPr marL="0" lvl="0" indent="0" algn="l">
              <a:lnSpc>
                <a:spcPts val="2355"/>
              </a:lnSpc>
              <a:spcBef>
                <a:spcPct val="0"/>
              </a:spcBef>
            </a:pPr>
            <a:r>
              <a:rPr lang="en-US" sz="1706">
                <a:solidFill>
                  <a:srgbClr val="FFFFFF"/>
                </a:solidFill>
                <a:latin typeface="DM Sans"/>
              </a:rPr>
              <a:t>·While the primary focus is on electronics, the name "ELECTRONICS" doesn't limit you to a specific subset of electronic products. </a:t>
            </a:r>
          </a:p>
        </p:txBody>
      </p:sp>
      <p:sp>
        <p:nvSpPr>
          <p:cNvPr id="26" name="AutoShape 26"/>
          <p:cNvSpPr/>
          <p:nvPr/>
        </p:nvSpPr>
        <p:spPr>
          <a:xfrm flipH="1" flipV="1">
            <a:off x="2750911" y="5498629"/>
            <a:ext cx="586120" cy="0"/>
          </a:xfrm>
          <a:prstGeom prst="line">
            <a:avLst/>
          </a:prstGeom>
          <a:ln w="47625" cap="flat">
            <a:solidFill>
              <a:srgbClr val="4BD1FB"/>
            </a:solidFill>
            <a:prstDash val="solid"/>
            <a:headEnd type="none" w="sm" len="sm"/>
            <a:tailEnd type="none" w="sm" len="sm"/>
          </a:ln>
        </p:spPr>
        <p:txBody>
          <a:bodyPr/>
          <a:lstStyle/>
          <a:p>
            <a:endParaRPr lang="en-IN"/>
          </a:p>
        </p:txBody>
      </p:sp>
      <p:sp>
        <p:nvSpPr>
          <p:cNvPr id="27" name="AutoShape 27"/>
          <p:cNvSpPr/>
          <p:nvPr/>
        </p:nvSpPr>
        <p:spPr>
          <a:xfrm flipH="1" flipV="1">
            <a:off x="2687955" y="6633844"/>
            <a:ext cx="586120" cy="0"/>
          </a:xfrm>
          <a:prstGeom prst="line">
            <a:avLst/>
          </a:prstGeom>
          <a:ln w="47625" cap="flat">
            <a:solidFill>
              <a:srgbClr val="4BD1FB"/>
            </a:solidFill>
            <a:prstDash val="solid"/>
            <a:headEnd type="none" w="sm" len="sm"/>
            <a:tailEnd type="none" w="sm" len="sm"/>
          </a:ln>
        </p:spPr>
        <p:txBody>
          <a:bodyPr/>
          <a:lstStyle/>
          <a:p>
            <a:endParaRPr lang="en-IN"/>
          </a:p>
        </p:txBody>
      </p:sp>
      <p:sp>
        <p:nvSpPr>
          <p:cNvPr id="28" name="AutoShape 28"/>
          <p:cNvSpPr/>
          <p:nvPr/>
        </p:nvSpPr>
        <p:spPr>
          <a:xfrm flipH="1" flipV="1">
            <a:off x="2687955" y="7771150"/>
            <a:ext cx="586120" cy="0"/>
          </a:xfrm>
          <a:prstGeom prst="line">
            <a:avLst/>
          </a:prstGeom>
          <a:ln w="47625" cap="flat">
            <a:solidFill>
              <a:srgbClr val="4BD1FB"/>
            </a:solidFill>
            <a:prstDash val="solid"/>
            <a:headEnd type="none" w="sm" len="sm"/>
            <a:tailEnd type="none" w="sm" len="sm"/>
          </a:ln>
        </p:spPr>
        <p:txBody>
          <a:bodyPr/>
          <a:lstStyle/>
          <a:p>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rot="1313163">
            <a:off x="-4261137" y="6573910"/>
            <a:ext cx="9085628" cy="5368780"/>
          </a:xfrm>
          <a:custGeom>
            <a:avLst/>
            <a:gdLst/>
            <a:ahLst/>
            <a:cxnLst/>
            <a:rect l="l" t="t" r="r" b="b"/>
            <a:pathLst>
              <a:path w="9085628" h="5368780">
                <a:moveTo>
                  <a:pt x="0" y="0"/>
                </a:moveTo>
                <a:lnTo>
                  <a:pt x="9085628" y="0"/>
                </a:lnTo>
                <a:lnTo>
                  <a:pt x="9085628" y="5368780"/>
                </a:lnTo>
                <a:lnTo>
                  <a:pt x="0" y="53687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2267961" y="8412696"/>
            <a:ext cx="4319810" cy="426581"/>
          </a:xfrm>
          <a:custGeom>
            <a:avLst/>
            <a:gdLst/>
            <a:ahLst/>
            <a:cxnLst/>
            <a:rect l="l" t="t" r="r" b="b"/>
            <a:pathLst>
              <a:path w="4319810" h="426581">
                <a:moveTo>
                  <a:pt x="0" y="0"/>
                </a:moveTo>
                <a:lnTo>
                  <a:pt x="4319809" y="0"/>
                </a:lnTo>
                <a:lnTo>
                  <a:pt x="4319809" y="426581"/>
                </a:lnTo>
                <a:lnTo>
                  <a:pt x="0" y="426581"/>
                </a:lnTo>
                <a:lnTo>
                  <a:pt x="0" y="0"/>
                </a:lnTo>
                <a:close/>
              </a:path>
            </a:pathLst>
          </a:custGeom>
          <a:blipFill>
            <a:blip r:embed="rId4"/>
            <a:stretch>
              <a:fillRect t="-99999"/>
            </a:stretch>
          </a:blipFill>
        </p:spPr>
        <p:txBody>
          <a:bodyPr/>
          <a:lstStyle/>
          <a:p>
            <a:endParaRPr lang="en-IN"/>
          </a:p>
        </p:txBody>
      </p:sp>
      <p:sp>
        <p:nvSpPr>
          <p:cNvPr id="4" name="Freeform 4"/>
          <p:cNvSpPr/>
          <p:nvPr/>
        </p:nvSpPr>
        <p:spPr>
          <a:xfrm>
            <a:off x="6984095" y="8412696"/>
            <a:ext cx="4319810" cy="426581"/>
          </a:xfrm>
          <a:custGeom>
            <a:avLst/>
            <a:gdLst/>
            <a:ahLst/>
            <a:cxnLst/>
            <a:rect l="l" t="t" r="r" b="b"/>
            <a:pathLst>
              <a:path w="4319810" h="426581">
                <a:moveTo>
                  <a:pt x="0" y="0"/>
                </a:moveTo>
                <a:lnTo>
                  <a:pt x="4319810" y="0"/>
                </a:lnTo>
                <a:lnTo>
                  <a:pt x="4319810" y="426581"/>
                </a:lnTo>
                <a:lnTo>
                  <a:pt x="0" y="426581"/>
                </a:lnTo>
                <a:lnTo>
                  <a:pt x="0" y="0"/>
                </a:lnTo>
                <a:close/>
              </a:path>
            </a:pathLst>
          </a:custGeom>
          <a:blipFill>
            <a:blip r:embed="rId4"/>
            <a:stretch>
              <a:fillRect t="-99999"/>
            </a:stretch>
          </a:blipFill>
        </p:spPr>
        <p:txBody>
          <a:bodyPr/>
          <a:lstStyle/>
          <a:p>
            <a:endParaRPr lang="en-IN"/>
          </a:p>
        </p:txBody>
      </p:sp>
      <p:sp>
        <p:nvSpPr>
          <p:cNvPr id="5" name="Freeform 5"/>
          <p:cNvSpPr/>
          <p:nvPr/>
        </p:nvSpPr>
        <p:spPr>
          <a:xfrm>
            <a:off x="11703955" y="8412696"/>
            <a:ext cx="4319810" cy="426581"/>
          </a:xfrm>
          <a:custGeom>
            <a:avLst/>
            <a:gdLst/>
            <a:ahLst/>
            <a:cxnLst/>
            <a:rect l="l" t="t" r="r" b="b"/>
            <a:pathLst>
              <a:path w="4319810" h="426581">
                <a:moveTo>
                  <a:pt x="0" y="0"/>
                </a:moveTo>
                <a:lnTo>
                  <a:pt x="4319809" y="0"/>
                </a:lnTo>
                <a:lnTo>
                  <a:pt x="4319809" y="426581"/>
                </a:lnTo>
                <a:lnTo>
                  <a:pt x="0" y="426581"/>
                </a:lnTo>
                <a:lnTo>
                  <a:pt x="0" y="0"/>
                </a:lnTo>
                <a:close/>
              </a:path>
            </a:pathLst>
          </a:custGeom>
          <a:blipFill>
            <a:blip r:embed="rId4"/>
            <a:stretch>
              <a:fillRect t="-99999"/>
            </a:stretch>
          </a:blipFill>
        </p:spPr>
        <p:txBody>
          <a:bodyPr/>
          <a:lstStyle/>
          <a:p>
            <a:endParaRPr lang="en-IN"/>
          </a:p>
        </p:txBody>
      </p:sp>
      <p:grpSp>
        <p:nvGrpSpPr>
          <p:cNvPr id="6" name="Group 6"/>
          <p:cNvGrpSpPr/>
          <p:nvPr/>
        </p:nvGrpSpPr>
        <p:grpSpPr>
          <a:xfrm>
            <a:off x="2290722" y="4206681"/>
            <a:ext cx="4297048" cy="4206015"/>
            <a:chOff x="0" y="0"/>
            <a:chExt cx="1131733" cy="1107757"/>
          </a:xfrm>
        </p:grpSpPr>
        <p:sp>
          <p:nvSpPr>
            <p:cNvPr id="7" name="Freeform 7"/>
            <p:cNvSpPr/>
            <p:nvPr/>
          </p:nvSpPr>
          <p:spPr>
            <a:xfrm>
              <a:off x="0" y="0"/>
              <a:ext cx="1131733" cy="1107757"/>
            </a:xfrm>
            <a:custGeom>
              <a:avLst/>
              <a:gdLst/>
              <a:ahLst/>
              <a:cxnLst/>
              <a:rect l="l" t="t" r="r" b="b"/>
              <a:pathLst>
                <a:path w="1131733" h="1107757">
                  <a:moveTo>
                    <a:pt x="0" y="0"/>
                  </a:moveTo>
                  <a:lnTo>
                    <a:pt x="1131733" y="0"/>
                  </a:lnTo>
                  <a:lnTo>
                    <a:pt x="1131733" y="1107757"/>
                  </a:lnTo>
                  <a:lnTo>
                    <a:pt x="0" y="1107757"/>
                  </a:lnTo>
                  <a:close/>
                </a:path>
              </a:pathLst>
            </a:custGeom>
            <a:solidFill>
              <a:srgbClr val="CFF4FF"/>
            </a:solidFill>
            <a:ln w="19050" cap="sq">
              <a:solidFill>
                <a:srgbClr val="FFFFFF"/>
              </a:solidFill>
              <a:prstDash val="solid"/>
              <a:miter/>
            </a:ln>
          </p:spPr>
          <p:txBody>
            <a:bodyPr/>
            <a:lstStyle/>
            <a:p>
              <a:endParaRPr lang="en-IN"/>
            </a:p>
          </p:txBody>
        </p:sp>
        <p:sp>
          <p:nvSpPr>
            <p:cNvPr id="8" name="TextBox 8"/>
            <p:cNvSpPr txBox="1"/>
            <p:nvPr/>
          </p:nvSpPr>
          <p:spPr>
            <a:xfrm>
              <a:off x="0" y="-38100"/>
              <a:ext cx="1131733" cy="1145857"/>
            </a:xfrm>
            <a:prstGeom prst="rect">
              <a:avLst/>
            </a:prstGeom>
          </p:spPr>
          <p:txBody>
            <a:bodyPr lIns="50800" tIns="50800" rIns="50800" bIns="50800" rtlCol="0" anchor="ctr"/>
            <a:lstStyle/>
            <a:p>
              <a:pPr algn="ctr">
                <a:lnSpc>
                  <a:spcPts val="2605"/>
                </a:lnSpc>
              </a:pPr>
              <a:endParaRPr/>
            </a:p>
          </p:txBody>
        </p:sp>
      </p:grpSp>
      <p:grpSp>
        <p:nvGrpSpPr>
          <p:cNvPr id="9" name="Group 9"/>
          <p:cNvGrpSpPr/>
          <p:nvPr/>
        </p:nvGrpSpPr>
        <p:grpSpPr>
          <a:xfrm>
            <a:off x="6993607" y="4206681"/>
            <a:ext cx="4297048" cy="4206015"/>
            <a:chOff x="0" y="0"/>
            <a:chExt cx="1131733" cy="1107757"/>
          </a:xfrm>
        </p:grpSpPr>
        <p:sp>
          <p:nvSpPr>
            <p:cNvPr id="10" name="Freeform 10"/>
            <p:cNvSpPr/>
            <p:nvPr/>
          </p:nvSpPr>
          <p:spPr>
            <a:xfrm>
              <a:off x="0" y="0"/>
              <a:ext cx="1131733" cy="1107757"/>
            </a:xfrm>
            <a:custGeom>
              <a:avLst/>
              <a:gdLst/>
              <a:ahLst/>
              <a:cxnLst/>
              <a:rect l="l" t="t" r="r" b="b"/>
              <a:pathLst>
                <a:path w="1131733" h="1107757">
                  <a:moveTo>
                    <a:pt x="0" y="0"/>
                  </a:moveTo>
                  <a:lnTo>
                    <a:pt x="1131733" y="0"/>
                  </a:lnTo>
                  <a:lnTo>
                    <a:pt x="1131733" y="1107757"/>
                  </a:lnTo>
                  <a:lnTo>
                    <a:pt x="0" y="1107757"/>
                  </a:lnTo>
                  <a:close/>
                </a:path>
              </a:pathLst>
            </a:custGeom>
            <a:solidFill>
              <a:srgbClr val="CFF4FF"/>
            </a:solidFill>
            <a:ln w="19050" cap="sq">
              <a:solidFill>
                <a:srgbClr val="FFFFFF"/>
              </a:solidFill>
              <a:prstDash val="solid"/>
              <a:miter/>
            </a:ln>
          </p:spPr>
          <p:txBody>
            <a:bodyPr/>
            <a:lstStyle/>
            <a:p>
              <a:endParaRPr lang="en-IN"/>
            </a:p>
          </p:txBody>
        </p:sp>
        <p:sp>
          <p:nvSpPr>
            <p:cNvPr id="11" name="TextBox 11"/>
            <p:cNvSpPr txBox="1"/>
            <p:nvPr/>
          </p:nvSpPr>
          <p:spPr>
            <a:xfrm>
              <a:off x="0" y="-38100"/>
              <a:ext cx="1131733" cy="1145857"/>
            </a:xfrm>
            <a:prstGeom prst="rect">
              <a:avLst/>
            </a:prstGeom>
          </p:spPr>
          <p:txBody>
            <a:bodyPr lIns="50800" tIns="50800" rIns="50800" bIns="50800" rtlCol="0" anchor="ctr"/>
            <a:lstStyle/>
            <a:p>
              <a:pPr algn="ctr">
                <a:lnSpc>
                  <a:spcPts val="2605"/>
                </a:lnSpc>
              </a:pPr>
              <a:endParaRPr/>
            </a:p>
          </p:txBody>
        </p:sp>
      </p:grpSp>
      <p:grpSp>
        <p:nvGrpSpPr>
          <p:cNvPr id="12" name="Group 12"/>
          <p:cNvGrpSpPr/>
          <p:nvPr/>
        </p:nvGrpSpPr>
        <p:grpSpPr>
          <a:xfrm>
            <a:off x="11700230" y="4206681"/>
            <a:ext cx="4297048" cy="4206015"/>
            <a:chOff x="0" y="0"/>
            <a:chExt cx="1131733" cy="1107757"/>
          </a:xfrm>
        </p:grpSpPr>
        <p:sp>
          <p:nvSpPr>
            <p:cNvPr id="13" name="Freeform 13"/>
            <p:cNvSpPr/>
            <p:nvPr/>
          </p:nvSpPr>
          <p:spPr>
            <a:xfrm>
              <a:off x="0" y="0"/>
              <a:ext cx="1131733" cy="1107757"/>
            </a:xfrm>
            <a:custGeom>
              <a:avLst/>
              <a:gdLst/>
              <a:ahLst/>
              <a:cxnLst/>
              <a:rect l="l" t="t" r="r" b="b"/>
              <a:pathLst>
                <a:path w="1131733" h="1107757">
                  <a:moveTo>
                    <a:pt x="0" y="0"/>
                  </a:moveTo>
                  <a:lnTo>
                    <a:pt x="1131733" y="0"/>
                  </a:lnTo>
                  <a:lnTo>
                    <a:pt x="1131733" y="1107757"/>
                  </a:lnTo>
                  <a:lnTo>
                    <a:pt x="0" y="1107757"/>
                  </a:lnTo>
                  <a:close/>
                </a:path>
              </a:pathLst>
            </a:custGeom>
            <a:solidFill>
              <a:srgbClr val="CFF4FF"/>
            </a:solidFill>
            <a:ln w="19050" cap="sq">
              <a:solidFill>
                <a:srgbClr val="FFFFFF"/>
              </a:solidFill>
              <a:prstDash val="solid"/>
              <a:miter/>
            </a:ln>
          </p:spPr>
          <p:txBody>
            <a:bodyPr/>
            <a:lstStyle/>
            <a:p>
              <a:endParaRPr lang="en-IN"/>
            </a:p>
          </p:txBody>
        </p:sp>
        <p:sp>
          <p:nvSpPr>
            <p:cNvPr id="14" name="TextBox 14"/>
            <p:cNvSpPr txBox="1"/>
            <p:nvPr/>
          </p:nvSpPr>
          <p:spPr>
            <a:xfrm>
              <a:off x="0" y="-38100"/>
              <a:ext cx="1131733" cy="1145857"/>
            </a:xfrm>
            <a:prstGeom prst="rect">
              <a:avLst/>
            </a:prstGeom>
          </p:spPr>
          <p:txBody>
            <a:bodyPr lIns="50800" tIns="50800" rIns="50800" bIns="50800" rtlCol="0" anchor="ctr"/>
            <a:lstStyle/>
            <a:p>
              <a:pPr algn="ctr">
                <a:lnSpc>
                  <a:spcPts val="2605"/>
                </a:lnSpc>
              </a:pPr>
              <a:endParaRPr/>
            </a:p>
          </p:txBody>
        </p:sp>
      </p:grpSp>
      <p:sp>
        <p:nvSpPr>
          <p:cNvPr id="15" name="Freeform 15"/>
          <p:cNvSpPr/>
          <p:nvPr/>
        </p:nvSpPr>
        <p:spPr>
          <a:xfrm rot="1313163">
            <a:off x="14330817" y="-1655690"/>
            <a:ext cx="9085628" cy="5368780"/>
          </a:xfrm>
          <a:custGeom>
            <a:avLst/>
            <a:gdLst/>
            <a:ahLst/>
            <a:cxnLst/>
            <a:rect l="l" t="t" r="r" b="b"/>
            <a:pathLst>
              <a:path w="9085628" h="5368780">
                <a:moveTo>
                  <a:pt x="0" y="0"/>
                </a:moveTo>
                <a:lnTo>
                  <a:pt x="9085629" y="0"/>
                </a:lnTo>
                <a:lnTo>
                  <a:pt x="9085629" y="5368780"/>
                </a:lnTo>
                <a:lnTo>
                  <a:pt x="0" y="53687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6" name="TextBox 16"/>
          <p:cNvSpPr txBox="1"/>
          <p:nvPr/>
        </p:nvSpPr>
        <p:spPr>
          <a:xfrm>
            <a:off x="4329573" y="2028991"/>
            <a:ext cx="9039998" cy="918907"/>
          </a:xfrm>
          <a:prstGeom prst="rect">
            <a:avLst/>
          </a:prstGeom>
        </p:spPr>
        <p:txBody>
          <a:bodyPr lIns="0" tIns="0" rIns="0" bIns="0" rtlCol="0" anchor="t">
            <a:spAutoFit/>
          </a:bodyPr>
          <a:lstStyle/>
          <a:p>
            <a:pPr marL="0" lvl="0" indent="0" algn="ctr">
              <a:lnSpc>
                <a:spcPts val="7114"/>
              </a:lnSpc>
              <a:spcBef>
                <a:spcPct val="0"/>
              </a:spcBef>
            </a:pPr>
            <a:r>
              <a:rPr lang="en-US" sz="5929">
                <a:solidFill>
                  <a:srgbClr val="FFFFFF"/>
                </a:solidFill>
                <a:latin typeface="Now Bold"/>
              </a:rPr>
              <a:t>GOALS</a:t>
            </a:r>
          </a:p>
        </p:txBody>
      </p:sp>
      <p:sp>
        <p:nvSpPr>
          <p:cNvPr id="17" name="TextBox 17"/>
          <p:cNvSpPr txBox="1"/>
          <p:nvPr/>
        </p:nvSpPr>
        <p:spPr>
          <a:xfrm>
            <a:off x="12039601" y="6487205"/>
            <a:ext cx="3651950" cy="1679883"/>
          </a:xfrm>
          <a:prstGeom prst="rect">
            <a:avLst/>
          </a:prstGeom>
        </p:spPr>
        <p:txBody>
          <a:bodyPr wrap="square" lIns="0" tIns="0" rIns="0" bIns="0" rtlCol="0" anchor="t">
            <a:spAutoFit/>
          </a:bodyPr>
          <a:lstStyle/>
          <a:p>
            <a:pPr algn="ctr">
              <a:lnSpc>
                <a:spcPts val="2169"/>
              </a:lnSpc>
            </a:pPr>
            <a:r>
              <a:rPr lang="en-US" sz="1572" dirty="0">
                <a:solidFill>
                  <a:srgbClr val="051D40"/>
                </a:solidFill>
                <a:latin typeface="DM Sans"/>
              </a:rPr>
              <a:t>Present products in an appealing and organized manner, including high-quality images, detailed descriptions, and customer reviews, enhancing the overall shopping experience.</a:t>
            </a:r>
          </a:p>
          <a:p>
            <a:pPr marL="0" lvl="0" indent="0" algn="ctr">
              <a:lnSpc>
                <a:spcPts val="2169"/>
              </a:lnSpc>
              <a:spcBef>
                <a:spcPct val="0"/>
              </a:spcBef>
            </a:pPr>
            <a:endParaRPr lang="en-US" sz="1572" dirty="0">
              <a:solidFill>
                <a:srgbClr val="051D40"/>
              </a:solidFill>
              <a:latin typeface="DM Sans"/>
            </a:endParaRPr>
          </a:p>
        </p:txBody>
      </p:sp>
      <p:sp>
        <p:nvSpPr>
          <p:cNvPr id="18" name="Freeform 18"/>
          <p:cNvSpPr/>
          <p:nvPr/>
        </p:nvSpPr>
        <p:spPr>
          <a:xfrm>
            <a:off x="3728082" y="4615159"/>
            <a:ext cx="1399568" cy="1399568"/>
          </a:xfrm>
          <a:custGeom>
            <a:avLst/>
            <a:gdLst/>
            <a:ahLst/>
            <a:cxnLst/>
            <a:rect l="l" t="t" r="r" b="b"/>
            <a:pathLst>
              <a:path w="1399568" h="1399568">
                <a:moveTo>
                  <a:pt x="0" y="0"/>
                </a:moveTo>
                <a:lnTo>
                  <a:pt x="1399567" y="0"/>
                </a:lnTo>
                <a:lnTo>
                  <a:pt x="1399567" y="1399568"/>
                </a:lnTo>
                <a:lnTo>
                  <a:pt x="0" y="139956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19" name="Freeform 19"/>
          <p:cNvSpPr/>
          <p:nvPr/>
        </p:nvSpPr>
        <p:spPr>
          <a:xfrm>
            <a:off x="13369571" y="4680294"/>
            <a:ext cx="958365" cy="1334433"/>
          </a:xfrm>
          <a:custGeom>
            <a:avLst/>
            <a:gdLst/>
            <a:ahLst/>
            <a:cxnLst/>
            <a:rect l="l" t="t" r="r" b="b"/>
            <a:pathLst>
              <a:path w="958365" h="1334433">
                <a:moveTo>
                  <a:pt x="0" y="0"/>
                </a:moveTo>
                <a:lnTo>
                  <a:pt x="958365" y="0"/>
                </a:lnTo>
                <a:lnTo>
                  <a:pt x="958365" y="1334433"/>
                </a:lnTo>
                <a:lnTo>
                  <a:pt x="0" y="133443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20" name="Freeform 20"/>
          <p:cNvSpPr/>
          <p:nvPr/>
        </p:nvSpPr>
        <p:spPr>
          <a:xfrm>
            <a:off x="8400786" y="4507372"/>
            <a:ext cx="1482689" cy="1507355"/>
          </a:xfrm>
          <a:custGeom>
            <a:avLst/>
            <a:gdLst/>
            <a:ahLst/>
            <a:cxnLst/>
            <a:rect l="l" t="t" r="r" b="b"/>
            <a:pathLst>
              <a:path w="1482689" h="1507355">
                <a:moveTo>
                  <a:pt x="0" y="0"/>
                </a:moveTo>
                <a:lnTo>
                  <a:pt x="1482689" y="0"/>
                </a:lnTo>
                <a:lnTo>
                  <a:pt x="1482689" y="1507355"/>
                </a:lnTo>
                <a:lnTo>
                  <a:pt x="0" y="150735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N"/>
          </a:p>
        </p:txBody>
      </p:sp>
      <p:sp>
        <p:nvSpPr>
          <p:cNvPr id="21" name="TextBox 21"/>
          <p:cNvSpPr txBox="1"/>
          <p:nvPr/>
        </p:nvSpPr>
        <p:spPr>
          <a:xfrm>
            <a:off x="7395965" y="6487205"/>
            <a:ext cx="3496070" cy="1642892"/>
          </a:xfrm>
          <a:prstGeom prst="rect">
            <a:avLst/>
          </a:prstGeom>
        </p:spPr>
        <p:txBody>
          <a:bodyPr lIns="0" tIns="0" rIns="0" bIns="0" rtlCol="0" anchor="t">
            <a:spAutoFit/>
          </a:bodyPr>
          <a:lstStyle/>
          <a:p>
            <a:pPr marL="0" lvl="0" indent="0" algn="ctr">
              <a:lnSpc>
                <a:spcPts val="2169"/>
              </a:lnSpc>
              <a:spcBef>
                <a:spcPct val="0"/>
              </a:spcBef>
            </a:pPr>
            <a:r>
              <a:rPr lang="en-US" sz="1572" dirty="0">
                <a:solidFill>
                  <a:srgbClr val="051D40"/>
                </a:solidFill>
                <a:latin typeface="DM Sans"/>
              </a:rPr>
              <a:t>Design a streamlined and secure checkout process with multiple payment options, guest checkout feature, and real-time order tracking, minimizing cart abandonment and ensuring a smooth transaction flow.</a:t>
            </a:r>
          </a:p>
        </p:txBody>
      </p:sp>
      <p:sp>
        <p:nvSpPr>
          <p:cNvPr id="22" name="TextBox 22"/>
          <p:cNvSpPr txBox="1"/>
          <p:nvPr/>
        </p:nvSpPr>
        <p:spPr>
          <a:xfrm>
            <a:off x="2678906" y="6487205"/>
            <a:ext cx="3520681" cy="1962012"/>
          </a:xfrm>
          <a:prstGeom prst="rect">
            <a:avLst/>
          </a:prstGeom>
        </p:spPr>
        <p:txBody>
          <a:bodyPr lIns="0" tIns="0" rIns="0" bIns="0" rtlCol="0" anchor="t">
            <a:spAutoFit/>
          </a:bodyPr>
          <a:lstStyle/>
          <a:p>
            <a:pPr algn="ctr">
              <a:lnSpc>
                <a:spcPts val="2169"/>
              </a:lnSpc>
            </a:pPr>
            <a:r>
              <a:rPr lang="en-US" sz="1572" dirty="0">
                <a:solidFill>
                  <a:srgbClr val="051D40"/>
                </a:solidFill>
                <a:latin typeface="DM Sans"/>
              </a:rPr>
              <a:t>Develop a responsive and user-friendly interface that allows customers to easily browse products, view details, and make purchases, ensuring a seamless experience on both desktop and mobile devices.</a:t>
            </a:r>
          </a:p>
          <a:p>
            <a:pPr marL="0" lvl="0" indent="0" algn="ctr">
              <a:lnSpc>
                <a:spcPts val="2169"/>
              </a:lnSpc>
              <a:spcBef>
                <a:spcPct val="0"/>
              </a:spcBef>
            </a:pPr>
            <a:endParaRPr lang="en-US" sz="1572" dirty="0">
              <a:solidFill>
                <a:srgbClr val="051D40"/>
              </a:solidFill>
              <a:latin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a:off x="7060209" y="2183769"/>
            <a:ext cx="4161751" cy="1184729"/>
            <a:chOff x="0" y="0"/>
            <a:chExt cx="2565722" cy="730386"/>
          </a:xfrm>
        </p:grpSpPr>
        <p:sp>
          <p:nvSpPr>
            <p:cNvPr id="3" name="Freeform 3"/>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145DA0"/>
            </a:solidFill>
          </p:spPr>
          <p:txBody>
            <a:bodyPr/>
            <a:lstStyle/>
            <a:p>
              <a:endParaRPr lang="en-IN"/>
            </a:p>
          </p:txBody>
        </p:sp>
        <p:sp>
          <p:nvSpPr>
            <p:cNvPr id="4" name="TextBox 4"/>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grpSp>
        <p:nvGrpSpPr>
          <p:cNvPr id="5" name="Group 5"/>
          <p:cNvGrpSpPr/>
          <p:nvPr/>
        </p:nvGrpSpPr>
        <p:grpSpPr>
          <a:xfrm rot="-10800000">
            <a:off x="6093797" y="3368497"/>
            <a:ext cx="4161751" cy="1184729"/>
            <a:chOff x="0" y="0"/>
            <a:chExt cx="2565722" cy="730386"/>
          </a:xfrm>
        </p:grpSpPr>
        <p:sp>
          <p:nvSpPr>
            <p:cNvPr id="6" name="Freeform 6"/>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0071C9"/>
            </a:solidFill>
          </p:spPr>
          <p:txBody>
            <a:bodyPr/>
            <a:lstStyle/>
            <a:p>
              <a:endParaRPr lang="en-IN"/>
            </a:p>
          </p:txBody>
        </p:sp>
        <p:sp>
          <p:nvSpPr>
            <p:cNvPr id="7" name="TextBox 7"/>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grpSp>
        <p:nvGrpSpPr>
          <p:cNvPr id="8" name="Group 8"/>
          <p:cNvGrpSpPr/>
          <p:nvPr/>
        </p:nvGrpSpPr>
        <p:grpSpPr>
          <a:xfrm>
            <a:off x="7724615" y="4553226"/>
            <a:ext cx="4161751" cy="1184729"/>
            <a:chOff x="0" y="0"/>
            <a:chExt cx="2565722" cy="730386"/>
          </a:xfrm>
        </p:grpSpPr>
        <p:sp>
          <p:nvSpPr>
            <p:cNvPr id="9" name="Freeform 9"/>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56AEFF"/>
            </a:solidFill>
          </p:spPr>
          <p:txBody>
            <a:bodyPr/>
            <a:lstStyle/>
            <a:p>
              <a:endParaRPr lang="en-IN"/>
            </a:p>
          </p:txBody>
        </p:sp>
        <p:sp>
          <p:nvSpPr>
            <p:cNvPr id="10" name="TextBox 10"/>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grpSp>
        <p:nvGrpSpPr>
          <p:cNvPr id="11" name="Group 11"/>
          <p:cNvGrpSpPr/>
          <p:nvPr/>
        </p:nvGrpSpPr>
        <p:grpSpPr>
          <a:xfrm rot="-10800000">
            <a:off x="6758203" y="5737955"/>
            <a:ext cx="4161751" cy="1184729"/>
            <a:chOff x="0" y="0"/>
            <a:chExt cx="2565722" cy="730386"/>
          </a:xfrm>
        </p:grpSpPr>
        <p:sp>
          <p:nvSpPr>
            <p:cNvPr id="12" name="Freeform 12"/>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4BD1FB"/>
            </a:solidFill>
          </p:spPr>
          <p:txBody>
            <a:bodyPr/>
            <a:lstStyle/>
            <a:p>
              <a:endParaRPr lang="en-IN"/>
            </a:p>
          </p:txBody>
        </p:sp>
        <p:sp>
          <p:nvSpPr>
            <p:cNvPr id="13" name="TextBox 13"/>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grpSp>
        <p:nvGrpSpPr>
          <p:cNvPr id="14" name="Group 14"/>
          <p:cNvGrpSpPr/>
          <p:nvPr/>
        </p:nvGrpSpPr>
        <p:grpSpPr>
          <a:xfrm>
            <a:off x="7724615" y="6918503"/>
            <a:ext cx="4161751" cy="1184729"/>
            <a:chOff x="0" y="0"/>
            <a:chExt cx="2565722" cy="730386"/>
          </a:xfrm>
        </p:grpSpPr>
        <p:sp>
          <p:nvSpPr>
            <p:cNvPr id="15" name="Freeform 15"/>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CFF4FF"/>
            </a:solidFill>
          </p:spPr>
          <p:txBody>
            <a:bodyPr/>
            <a:lstStyle/>
            <a:p>
              <a:endParaRPr lang="en-IN"/>
            </a:p>
          </p:txBody>
        </p:sp>
        <p:sp>
          <p:nvSpPr>
            <p:cNvPr id="16" name="TextBox 16"/>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sp>
        <p:nvSpPr>
          <p:cNvPr id="17" name="TextBox 17"/>
          <p:cNvSpPr txBox="1"/>
          <p:nvPr/>
        </p:nvSpPr>
        <p:spPr>
          <a:xfrm>
            <a:off x="6802031" y="3618050"/>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51D40"/>
                </a:solidFill>
                <a:latin typeface="DM Sans Bold"/>
              </a:rPr>
              <a:t>2.</a:t>
            </a:r>
          </a:p>
        </p:txBody>
      </p:sp>
      <p:sp>
        <p:nvSpPr>
          <p:cNvPr id="18" name="TextBox 18"/>
          <p:cNvSpPr txBox="1"/>
          <p:nvPr/>
        </p:nvSpPr>
        <p:spPr>
          <a:xfrm>
            <a:off x="7768443" y="2433321"/>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51D40"/>
                </a:solidFill>
                <a:latin typeface="DM Sans Bold"/>
              </a:rPr>
              <a:t>1.</a:t>
            </a:r>
          </a:p>
        </p:txBody>
      </p:sp>
      <p:sp>
        <p:nvSpPr>
          <p:cNvPr id="19" name="TextBox 19"/>
          <p:cNvSpPr txBox="1"/>
          <p:nvPr/>
        </p:nvSpPr>
        <p:spPr>
          <a:xfrm>
            <a:off x="11338617" y="2059539"/>
            <a:ext cx="4526224" cy="1471655"/>
          </a:xfrm>
          <a:prstGeom prst="rect">
            <a:avLst/>
          </a:prstGeom>
        </p:spPr>
        <p:txBody>
          <a:bodyPr lIns="0" tIns="0" rIns="0" bIns="0" rtlCol="0" anchor="t">
            <a:spAutoFit/>
          </a:bodyPr>
          <a:lstStyle/>
          <a:p>
            <a:pPr marL="0" lvl="0" indent="0">
              <a:lnSpc>
                <a:spcPts val="2355"/>
              </a:lnSpc>
            </a:pPr>
            <a:r>
              <a:rPr lang="en-US" sz="1869">
                <a:solidFill>
                  <a:srgbClr val="FFFFFF"/>
                </a:solidFill>
                <a:latin typeface="DM Sans"/>
              </a:rPr>
              <a:t>Ensuring the website functions correctly and appears consistent across different web browsers (Chrome, Firefox, Safari, etc.) can be challenging due to varying rendering engines and standards.</a:t>
            </a:r>
          </a:p>
        </p:txBody>
      </p:sp>
      <p:sp>
        <p:nvSpPr>
          <p:cNvPr id="20" name="TextBox 20"/>
          <p:cNvSpPr txBox="1"/>
          <p:nvPr/>
        </p:nvSpPr>
        <p:spPr>
          <a:xfrm>
            <a:off x="8347593" y="4802779"/>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51D40"/>
                </a:solidFill>
                <a:latin typeface="DM Sans Bold"/>
              </a:rPr>
              <a:t>3.</a:t>
            </a:r>
          </a:p>
        </p:txBody>
      </p:sp>
      <p:sp>
        <p:nvSpPr>
          <p:cNvPr id="21" name="TextBox 21"/>
          <p:cNvSpPr txBox="1"/>
          <p:nvPr/>
        </p:nvSpPr>
        <p:spPr>
          <a:xfrm rot="60000">
            <a:off x="7381680" y="5987511"/>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51D40"/>
                </a:solidFill>
                <a:latin typeface="DM Sans Bold"/>
              </a:rPr>
              <a:t>4.</a:t>
            </a:r>
          </a:p>
        </p:txBody>
      </p:sp>
      <p:sp>
        <p:nvSpPr>
          <p:cNvPr id="22" name="TextBox 22"/>
          <p:cNvSpPr txBox="1"/>
          <p:nvPr/>
        </p:nvSpPr>
        <p:spPr>
          <a:xfrm>
            <a:off x="8432849" y="7170333"/>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51D40"/>
                </a:solidFill>
                <a:latin typeface="DM Sans Bold"/>
              </a:rPr>
              <a:t>5.</a:t>
            </a:r>
          </a:p>
        </p:txBody>
      </p:sp>
      <p:sp>
        <p:nvSpPr>
          <p:cNvPr id="23" name="TextBox 23"/>
          <p:cNvSpPr txBox="1"/>
          <p:nvPr/>
        </p:nvSpPr>
        <p:spPr>
          <a:xfrm>
            <a:off x="1328204" y="3358972"/>
            <a:ext cx="4517943" cy="1777518"/>
          </a:xfrm>
          <a:prstGeom prst="rect">
            <a:avLst/>
          </a:prstGeom>
        </p:spPr>
        <p:txBody>
          <a:bodyPr lIns="0" tIns="0" rIns="0" bIns="0" rtlCol="0" anchor="t">
            <a:spAutoFit/>
          </a:bodyPr>
          <a:lstStyle/>
          <a:p>
            <a:pPr algn="r">
              <a:lnSpc>
                <a:spcPts val="2369"/>
              </a:lnSpc>
            </a:pPr>
            <a:r>
              <a:rPr lang="en-US" sz="1880">
                <a:solidFill>
                  <a:srgbClr val="FFFFFF"/>
                </a:solidFill>
                <a:latin typeface="DM Sans"/>
              </a:rPr>
              <a:t>Designing a responsive layout that adapts seamlessly to various screen sizes and orientations, including smartphones, tablets, and desktops, requires careful planning and testing.</a:t>
            </a:r>
          </a:p>
          <a:p>
            <a:pPr marL="0" lvl="0" indent="0" algn="r">
              <a:lnSpc>
                <a:spcPts val="2369"/>
              </a:lnSpc>
            </a:pPr>
            <a:endParaRPr lang="en-US" sz="1880">
              <a:solidFill>
                <a:srgbClr val="FFFFFF"/>
              </a:solidFill>
              <a:latin typeface="DM Sans"/>
            </a:endParaRPr>
          </a:p>
        </p:txBody>
      </p:sp>
      <p:sp>
        <p:nvSpPr>
          <p:cNvPr id="24" name="TextBox 24"/>
          <p:cNvSpPr txBox="1"/>
          <p:nvPr/>
        </p:nvSpPr>
        <p:spPr>
          <a:xfrm>
            <a:off x="12037445" y="4572276"/>
            <a:ext cx="5221855" cy="1471655"/>
          </a:xfrm>
          <a:prstGeom prst="rect">
            <a:avLst/>
          </a:prstGeom>
        </p:spPr>
        <p:txBody>
          <a:bodyPr lIns="0" tIns="0" rIns="0" bIns="0" rtlCol="0" anchor="t">
            <a:spAutoFit/>
          </a:bodyPr>
          <a:lstStyle/>
          <a:p>
            <a:pPr>
              <a:lnSpc>
                <a:spcPts val="2355"/>
              </a:lnSpc>
            </a:pPr>
            <a:r>
              <a:rPr lang="en-US" sz="1869">
                <a:solidFill>
                  <a:srgbClr val="FFFFFF"/>
                </a:solidFill>
                <a:latin typeface="DM Sans"/>
              </a:rPr>
              <a:t>Handling and displaying a large volume of product data, including images, descriptions, prices, and customer reviews, while maintaining website performance can be challenging.</a:t>
            </a:r>
          </a:p>
          <a:p>
            <a:pPr marL="0" lvl="0" indent="0">
              <a:lnSpc>
                <a:spcPts val="2355"/>
              </a:lnSpc>
            </a:pPr>
            <a:endParaRPr lang="en-US" sz="1869">
              <a:solidFill>
                <a:srgbClr val="FFFFFF"/>
              </a:solidFill>
              <a:latin typeface="DM Sans"/>
            </a:endParaRPr>
          </a:p>
        </p:txBody>
      </p:sp>
      <p:sp>
        <p:nvSpPr>
          <p:cNvPr id="25" name="TextBox 25"/>
          <p:cNvSpPr txBox="1"/>
          <p:nvPr/>
        </p:nvSpPr>
        <p:spPr>
          <a:xfrm>
            <a:off x="1028700" y="5741176"/>
            <a:ext cx="5501304" cy="1743045"/>
          </a:xfrm>
          <a:prstGeom prst="rect">
            <a:avLst/>
          </a:prstGeom>
        </p:spPr>
        <p:txBody>
          <a:bodyPr lIns="0" tIns="0" rIns="0" bIns="0" rtlCol="0" anchor="t">
            <a:spAutoFit/>
          </a:bodyPr>
          <a:lstStyle/>
          <a:p>
            <a:pPr algn="r">
              <a:lnSpc>
                <a:spcPts val="2323"/>
              </a:lnSpc>
            </a:pPr>
            <a:r>
              <a:rPr lang="en-US" sz="1843">
                <a:solidFill>
                  <a:srgbClr val="FFFFFF"/>
                </a:solidFill>
                <a:latin typeface="DM Sans"/>
              </a:rPr>
              <a:t>Integrating third-party services such as payment gateways, shipping providers, and customer relationship management (CRM) systems, while ensuring smooth communication and data exchange, can pose integration challenges.</a:t>
            </a:r>
          </a:p>
          <a:p>
            <a:pPr marL="0" lvl="0" indent="0" algn="r">
              <a:lnSpc>
                <a:spcPts val="2323"/>
              </a:lnSpc>
            </a:pPr>
            <a:endParaRPr lang="en-US" sz="1843">
              <a:solidFill>
                <a:srgbClr val="FFFFFF"/>
              </a:solidFill>
              <a:latin typeface="DM Sans"/>
            </a:endParaRPr>
          </a:p>
        </p:txBody>
      </p:sp>
      <p:sp>
        <p:nvSpPr>
          <p:cNvPr id="26" name="TextBox 26"/>
          <p:cNvSpPr txBox="1"/>
          <p:nvPr/>
        </p:nvSpPr>
        <p:spPr>
          <a:xfrm>
            <a:off x="11886366" y="6891268"/>
            <a:ext cx="5548835" cy="1471655"/>
          </a:xfrm>
          <a:prstGeom prst="rect">
            <a:avLst/>
          </a:prstGeom>
        </p:spPr>
        <p:txBody>
          <a:bodyPr lIns="0" tIns="0" rIns="0" bIns="0" rtlCol="0" anchor="t">
            <a:spAutoFit/>
          </a:bodyPr>
          <a:lstStyle/>
          <a:p>
            <a:pPr>
              <a:lnSpc>
                <a:spcPts val="2355"/>
              </a:lnSpc>
            </a:pPr>
            <a:r>
              <a:rPr lang="en-US" sz="1869">
                <a:solidFill>
                  <a:srgbClr val="FFFFFF"/>
                </a:solidFill>
                <a:latin typeface="DM Sans"/>
              </a:rPr>
              <a:t>·Keeping the HTML, CSS, and JavaScript codebase organized, scalable, and maintainable, especially as the project grows, is crucial to facilitate future updates and additions.</a:t>
            </a:r>
          </a:p>
          <a:p>
            <a:pPr marL="0" lvl="0" indent="0">
              <a:lnSpc>
                <a:spcPts val="2355"/>
              </a:lnSpc>
            </a:pPr>
            <a:endParaRPr lang="en-US" sz="1869">
              <a:solidFill>
                <a:srgbClr val="FFFFFF"/>
              </a:solidFill>
              <a:latin typeface="DM Sans"/>
            </a:endParaRPr>
          </a:p>
        </p:txBody>
      </p:sp>
      <p:sp>
        <p:nvSpPr>
          <p:cNvPr id="27" name="Freeform 27"/>
          <p:cNvSpPr/>
          <p:nvPr/>
        </p:nvSpPr>
        <p:spPr>
          <a:xfrm>
            <a:off x="-2519628" y="7227483"/>
            <a:ext cx="7086596" cy="7086596"/>
          </a:xfrm>
          <a:custGeom>
            <a:avLst/>
            <a:gdLst/>
            <a:ahLst/>
            <a:cxnLst/>
            <a:rect l="l" t="t" r="r" b="b"/>
            <a:pathLst>
              <a:path w="7086596" h="7086596">
                <a:moveTo>
                  <a:pt x="0" y="0"/>
                </a:moveTo>
                <a:lnTo>
                  <a:pt x="7086596" y="0"/>
                </a:lnTo>
                <a:lnTo>
                  <a:pt x="7086596" y="7086596"/>
                </a:lnTo>
                <a:lnTo>
                  <a:pt x="0" y="70865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28" name="Freeform 28"/>
          <p:cNvSpPr/>
          <p:nvPr/>
        </p:nvSpPr>
        <p:spPr>
          <a:xfrm rot="10436461">
            <a:off x="14152110" y="-4118246"/>
            <a:ext cx="6566182" cy="6566182"/>
          </a:xfrm>
          <a:custGeom>
            <a:avLst/>
            <a:gdLst/>
            <a:ahLst/>
            <a:cxnLst/>
            <a:rect l="l" t="t" r="r" b="b"/>
            <a:pathLst>
              <a:path w="6566182" h="6566182">
                <a:moveTo>
                  <a:pt x="0" y="0"/>
                </a:moveTo>
                <a:lnTo>
                  <a:pt x="6566182" y="0"/>
                </a:lnTo>
                <a:lnTo>
                  <a:pt x="6566182" y="6566183"/>
                </a:lnTo>
                <a:lnTo>
                  <a:pt x="0" y="6566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29" name="TextBox 29"/>
          <p:cNvSpPr txBox="1"/>
          <p:nvPr/>
        </p:nvSpPr>
        <p:spPr>
          <a:xfrm>
            <a:off x="6339539" y="914400"/>
            <a:ext cx="4999078" cy="1154664"/>
          </a:xfrm>
          <a:prstGeom prst="rect">
            <a:avLst/>
          </a:prstGeom>
        </p:spPr>
        <p:txBody>
          <a:bodyPr lIns="0" tIns="0" rIns="0" bIns="0" rtlCol="0" anchor="t">
            <a:spAutoFit/>
          </a:bodyPr>
          <a:lstStyle/>
          <a:p>
            <a:pPr marL="0" lvl="0" indent="0" algn="ctr">
              <a:lnSpc>
                <a:spcPts val="9442"/>
              </a:lnSpc>
              <a:spcBef>
                <a:spcPct val="0"/>
              </a:spcBef>
            </a:pPr>
            <a:r>
              <a:rPr lang="en-US" sz="6842">
                <a:solidFill>
                  <a:srgbClr val="FFFFFF"/>
                </a:solidFill>
                <a:latin typeface="DM Sans Bold"/>
              </a:rPr>
              <a:t>Challenges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Freeform 2"/>
          <p:cNvSpPr/>
          <p:nvPr/>
        </p:nvSpPr>
        <p:spPr>
          <a:xfrm>
            <a:off x="6975317" y="-2198044"/>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892467" y="8377832"/>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4" name="Freeform 4"/>
          <p:cNvSpPr/>
          <p:nvPr/>
        </p:nvSpPr>
        <p:spPr>
          <a:xfrm>
            <a:off x="8613031" y="1028700"/>
            <a:ext cx="9135449" cy="8229600"/>
          </a:xfrm>
          <a:custGeom>
            <a:avLst/>
            <a:gdLst/>
            <a:ahLst/>
            <a:cxnLst/>
            <a:rect l="l" t="t" r="r" b="b"/>
            <a:pathLst>
              <a:path w="9135449" h="8229600">
                <a:moveTo>
                  <a:pt x="0" y="0"/>
                </a:moveTo>
                <a:lnTo>
                  <a:pt x="9135449" y="0"/>
                </a:lnTo>
                <a:lnTo>
                  <a:pt x="9135449" y="8229600"/>
                </a:lnTo>
                <a:lnTo>
                  <a:pt x="0" y="8229600"/>
                </a:lnTo>
                <a:lnTo>
                  <a:pt x="0" y="0"/>
                </a:lnTo>
                <a:close/>
              </a:path>
            </a:pathLst>
          </a:custGeom>
          <a:blipFill>
            <a:blip r:embed="rId4"/>
            <a:stretch>
              <a:fillRect t="-386" r="-1192" b="-66925"/>
            </a:stretch>
          </a:blipFill>
        </p:spPr>
        <p:txBody>
          <a:bodyPr/>
          <a:lstStyle/>
          <a:p>
            <a:endParaRPr lang="en-IN"/>
          </a:p>
        </p:txBody>
      </p:sp>
      <p:sp>
        <p:nvSpPr>
          <p:cNvPr id="5" name="TextBox 5"/>
          <p:cNvSpPr txBox="1"/>
          <p:nvPr/>
        </p:nvSpPr>
        <p:spPr>
          <a:xfrm>
            <a:off x="1559180" y="2129797"/>
            <a:ext cx="4796714" cy="1945443"/>
          </a:xfrm>
          <a:prstGeom prst="rect">
            <a:avLst/>
          </a:prstGeom>
        </p:spPr>
        <p:txBody>
          <a:bodyPr lIns="0" tIns="0" rIns="0" bIns="0" rtlCol="0" anchor="t">
            <a:spAutoFit/>
          </a:bodyPr>
          <a:lstStyle/>
          <a:p>
            <a:pPr marL="0" lvl="0" indent="0">
              <a:lnSpc>
                <a:spcPts val="7711"/>
              </a:lnSpc>
              <a:spcBef>
                <a:spcPct val="0"/>
              </a:spcBef>
            </a:pPr>
            <a:r>
              <a:rPr lang="en-US" sz="6426">
                <a:solidFill>
                  <a:srgbClr val="56AEFF"/>
                </a:solidFill>
                <a:latin typeface="Now Bold"/>
              </a:rPr>
              <a:t>Project Overview</a:t>
            </a:r>
          </a:p>
        </p:txBody>
      </p:sp>
      <p:sp>
        <p:nvSpPr>
          <p:cNvPr id="6" name="TextBox 6"/>
          <p:cNvSpPr txBox="1"/>
          <p:nvPr/>
        </p:nvSpPr>
        <p:spPr>
          <a:xfrm>
            <a:off x="1028700" y="4260609"/>
            <a:ext cx="7152789" cy="3903279"/>
          </a:xfrm>
          <a:prstGeom prst="rect">
            <a:avLst/>
          </a:prstGeom>
        </p:spPr>
        <p:txBody>
          <a:bodyPr lIns="0" tIns="0" rIns="0" bIns="0" rtlCol="0" anchor="t">
            <a:spAutoFit/>
          </a:bodyPr>
          <a:lstStyle/>
          <a:p>
            <a:pPr marL="414461" lvl="1" indent="-207230">
              <a:lnSpc>
                <a:spcPts val="2649"/>
              </a:lnSpc>
              <a:buFont typeface="Arial"/>
              <a:buChar char="•"/>
            </a:pPr>
            <a:r>
              <a:rPr lang="en-US" sz="1919">
                <a:solidFill>
                  <a:srgbClr val="FFFFFF"/>
                </a:solidFill>
                <a:latin typeface="DM Sans"/>
              </a:rPr>
              <a:t>In the project that has been shown below, I have tried to create a website using HTML, CSS and JavaScript with proper payment gateway i.e., it has some constraints which won’t allow user to put false or empty input in the data base. User can’t use online payment if he hasn’t selected the online payment as the payment mode. Further more basic functionalities like carousels have been added which further adds up to user experience. Colour and aesthetics of site has been kept simple and minimal to further increase user appeal. Different category pages are made for easier browsing to find your favourite in a nick of a time.</a:t>
            </a:r>
          </a:p>
          <a:p>
            <a:pPr>
              <a:lnSpc>
                <a:spcPts val="2649"/>
              </a:lnSpc>
            </a:pPr>
            <a:endParaRPr lang="en-US" sz="1919">
              <a:solidFill>
                <a:srgbClr val="FFFFFF"/>
              </a:solidFill>
              <a:latin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Freeform 2"/>
          <p:cNvSpPr/>
          <p:nvPr/>
        </p:nvSpPr>
        <p:spPr>
          <a:xfrm>
            <a:off x="6975317" y="-2198044"/>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892467" y="8377832"/>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4" name="Freeform 4"/>
          <p:cNvSpPr/>
          <p:nvPr/>
        </p:nvSpPr>
        <p:spPr>
          <a:xfrm>
            <a:off x="7512321" y="1145410"/>
            <a:ext cx="9746979" cy="7996179"/>
          </a:xfrm>
          <a:custGeom>
            <a:avLst/>
            <a:gdLst/>
            <a:ahLst/>
            <a:cxnLst/>
            <a:rect l="l" t="t" r="r" b="b"/>
            <a:pathLst>
              <a:path w="9746979" h="7996179">
                <a:moveTo>
                  <a:pt x="0" y="0"/>
                </a:moveTo>
                <a:lnTo>
                  <a:pt x="9746979" y="0"/>
                </a:lnTo>
                <a:lnTo>
                  <a:pt x="9746979" y="7996180"/>
                </a:lnTo>
                <a:lnTo>
                  <a:pt x="0" y="7996180"/>
                </a:lnTo>
                <a:lnTo>
                  <a:pt x="0" y="0"/>
                </a:lnTo>
                <a:close/>
              </a:path>
            </a:pathLst>
          </a:custGeom>
          <a:blipFill>
            <a:blip r:embed="rId4"/>
            <a:stretch>
              <a:fillRect l="-10018" r="-8195" b="-127420"/>
            </a:stretch>
          </a:blipFill>
        </p:spPr>
        <p:txBody>
          <a:bodyPr/>
          <a:lstStyle/>
          <a:p>
            <a:endParaRPr lang="en-IN"/>
          </a:p>
        </p:txBody>
      </p:sp>
      <p:sp>
        <p:nvSpPr>
          <p:cNvPr id="5" name="TextBox 5"/>
          <p:cNvSpPr txBox="1"/>
          <p:nvPr/>
        </p:nvSpPr>
        <p:spPr>
          <a:xfrm>
            <a:off x="1657622" y="3985103"/>
            <a:ext cx="5317695" cy="2146183"/>
          </a:xfrm>
          <a:prstGeom prst="rect">
            <a:avLst/>
          </a:prstGeom>
        </p:spPr>
        <p:txBody>
          <a:bodyPr lIns="0" tIns="0" rIns="0" bIns="0" rtlCol="0" anchor="t">
            <a:spAutoFit/>
          </a:bodyPr>
          <a:lstStyle/>
          <a:p>
            <a:pPr marL="0" lvl="0" indent="0">
              <a:lnSpc>
                <a:spcPts val="8549"/>
              </a:lnSpc>
              <a:spcBef>
                <a:spcPct val="0"/>
              </a:spcBef>
            </a:pPr>
            <a:r>
              <a:rPr lang="en-US" sz="7124">
                <a:solidFill>
                  <a:srgbClr val="56AEFF"/>
                </a:solidFill>
                <a:latin typeface="Now Bold"/>
              </a:rPr>
              <a:t>Category Page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Freeform 2"/>
          <p:cNvSpPr/>
          <p:nvPr/>
        </p:nvSpPr>
        <p:spPr>
          <a:xfrm>
            <a:off x="6975317" y="-2198044"/>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892467" y="8377832"/>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4" name="Freeform 4"/>
          <p:cNvSpPr/>
          <p:nvPr/>
        </p:nvSpPr>
        <p:spPr>
          <a:xfrm>
            <a:off x="7443129" y="1028700"/>
            <a:ext cx="9816171" cy="8428052"/>
          </a:xfrm>
          <a:custGeom>
            <a:avLst/>
            <a:gdLst/>
            <a:ahLst/>
            <a:cxnLst/>
            <a:rect l="l" t="t" r="r" b="b"/>
            <a:pathLst>
              <a:path w="9816171" h="8428052">
                <a:moveTo>
                  <a:pt x="0" y="0"/>
                </a:moveTo>
                <a:lnTo>
                  <a:pt x="9816171" y="0"/>
                </a:lnTo>
                <a:lnTo>
                  <a:pt x="9816171" y="8428052"/>
                </a:lnTo>
                <a:lnTo>
                  <a:pt x="0" y="8428052"/>
                </a:lnTo>
                <a:lnTo>
                  <a:pt x="0" y="0"/>
                </a:lnTo>
                <a:close/>
              </a:path>
            </a:pathLst>
          </a:custGeom>
          <a:blipFill>
            <a:blip r:embed="rId4"/>
            <a:stretch>
              <a:fillRect b="-78413"/>
            </a:stretch>
          </a:blipFill>
        </p:spPr>
        <p:txBody>
          <a:bodyPr/>
          <a:lstStyle/>
          <a:p>
            <a:endParaRPr lang="en-IN"/>
          </a:p>
        </p:txBody>
      </p:sp>
      <p:sp>
        <p:nvSpPr>
          <p:cNvPr id="5" name="TextBox 5"/>
          <p:cNvSpPr txBox="1"/>
          <p:nvPr/>
        </p:nvSpPr>
        <p:spPr>
          <a:xfrm>
            <a:off x="1657622" y="3985103"/>
            <a:ext cx="5317695" cy="2146183"/>
          </a:xfrm>
          <a:prstGeom prst="rect">
            <a:avLst/>
          </a:prstGeom>
        </p:spPr>
        <p:txBody>
          <a:bodyPr lIns="0" tIns="0" rIns="0" bIns="0" rtlCol="0" anchor="t">
            <a:spAutoFit/>
          </a:bodyPr>
          <a:lstStyle/>
          <a:p>
            <a:pPr marL="0" lvl="0" indent="0">
              <a:lnSpc>
                <a:spcPts val="8549"/>
              </a:lnSpc>
              <a:spcBef>
                <a:spcPct val="0"/>
              </a:spcBef>
            </a:pPr>
            <a:r>
              <a:rPr lang="en-US" sz="7124">
                <a:solidFill>
                  <a:srgbClr val="56AEFF"/>
                </a:solidFill>
                <a:latin typeface="Now Bold"/>
              </a:rPr>
              <a:t>About US Page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775</Words>
  <Application>Microsoft Office PowerPoint</Application>
  <PresentationFormat>Custom</PresentationFormat>
  <Paragraphs>60</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DM Sans</vt:lpstr>
      <vt:lpstr>DM Sans Bold</vt:lpstr>
      <vt:lpstr>Now Bold</vt:lpstr>
      <vt:lpstr>Calibri</vt:lpstr>
      <vt:lpstr>Arial</vt:lpstr>
      <vt:lpstr>DM Sans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Presented by: Abhinav Rawat Roll No: 2110990055 Group No: G05 Submitted To - Mr. Lavish Arora</dc:title>
  <cp:lastModifiedBy>abhinav rawat</cp:lastModifiedBy>
  <cp:revision>5</cp:revision>
  <dcterms:created xsi:type="dcterms:W3CDTF">2006-08-16T00:00:00Z</dcterms:created>
  <dcterms:modified xsi:type="dcterms:W3CDTF">2023-10-25T05:23:58Z</dcterms:modified>
  <dc:identifier>DAFyLnfg_gI</dc:identifier>
</cp:coreProperties>
</file>

<file path=docProps/thumbnail.jpeg>
</file>